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8" r:id="rId4"/>
    <p:sldId id="259" r:id="rId5"/>
    <p:sldId id="257" r:id="rId6"/>
    <p:sldId id="260" r:id="rId7"/>
    <p:sldId id="261" r:id="rId8"/>
    <p:sldId id="264" r:id="rId9"/>
    <p:sldId id="269" r:id="rId10"/>
    <p:sldId id="265" r:id="rId11"/>
    <p:sldId id="266" r:id="rId12"/>
    <p:sldId id="26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a:srgbClr val="5E7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98" autoAdjust="0"/>
  </p:normalViewPr>
  <p:slideViewPr>
    <p:cSldViewPr>
      <p:cViewPr>
        <p:scale>
          <a:sx n="80" d="100"/>
          <a:sy n="80" d="100"/>
        </p:scale>
        <p:origin x="-864" y="-5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9410-BEB9-46E5-9435-81F4E0A2571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E70DF9BC-1243-427D-9B0D-DE5913195FAC}">
      <dgm:prSet phldrT="[Text]"/>
      <dgm:spPr/>
      <dgm:t>
        <a:bodyPr/>
        <a:lstStyle/>
        <a:p>
          <a:r>
            <a:rPr lang="en-GB" dirty="0" smtClean="0"/>
            <a:t>15% </a:t>
          </a:r>
          <a:endParaRPr lang="en-GB" dirty="0"/>
        </a:p>
      </dgm:t>
    </dgm:pt>
    <dgm:pt modelId="{DD497E56-C797-40D5-AFF7-7055BF4937A3}" type="parTrans" cxnId="{D0E9B927-2BE0-449E-AD1B-7544904A146D}">
      <dgm:prSet/>
      <dgm:spPr/>
      <dgm:t>
        <a:bodyPr/>
        <a:lstStyle/>
        <a:p>
          <a:endParaRPr lang="en-GB"/>
        </a:p>
      </dgm:t>
    </dgm:pt>
    <dgm:pt modelId="{E0B42FED-78F3-4BFD-8049-B29FD160FD46}" type="sibTrans" cxnId="{D0E9B927-2BE0-449E-AD1B-7544904A146D}">
      <dgm:prSet/>
      <dgm:spPr/>
      <dgm:t>
        <a:bodyPr/>
        <a:lstStyle/>
        <a:p>
          <a:endParaRPr lang="en-GB"/>
        </a:p>
      </dgm:t>
    </dgm:pt>
    <dgm:pt modelId="{B444AE22-452D-4D06-B644-8F5892D0F199}">
      <dgm:prSet phldrT="[Text]"/>
      <dgm:spPr/>
      <dgm:t>
        <a:bodyPr/>
        <a:lstStyle/>
        <a:p>
          <a:r>
            <a:rPr lang="en-GB" dirty="0" smtClean="0"/>
            <a:t>15%</a:t>
          </a:r>
          <a:endParaRPr lang="en-GB" dirty="0"/>
        </a:p>
      </dgm:t>
    </dgm:pt>
    <dgm:pt modelId="{1376399E-E95A-4F60-8704-8A38215A407D}" type="parTrans" cxnId="{B913E2F6-88D1-469C-924C-0E63E9B2613E}">
      <dgm:prSet/>
      <dgm:spPr/>
      <dgm:t>
        <a:bodyPr/>
        <a:lstStyle/>
        <a:p>
          <a:endParaRPr lang="en-GB"/>
        </a:p>
      </dgm:t>
    </dgm:pt>
    <dgm:pt modelId="{8B8E64D5-4C12-47F2-8398-29781A10ED45}" type="sibTrans" cxnId="{B913E2F6-88D1-469C-924C-0E63E9B2613E}">
      <dgm:prSet/>
      <dgm:spPr/>
      <dgm:t>
        <a:bodyPr/>
        <a:lstStyle/>
        <a:p>
          <a:endParaRPr lang="en-GB"/>
        </a:p>
      </dgm:t>
    </dgm:pt>
    <dgm:pt modelId="{3B6E57D0-45B4-440A-9767-275D0455B088}">
      <dgm:prSet phldrT="[Text]"/>
      <dgm:spPr/>
      <dgm:t>
        <a:bodyPr/>
        <a:lstStyle/>
        <a:p>
          <a:r>
            <a:rPr lang="en-GB" dirty="0" smtClean="0"/>
            <a:t>65-79 year olds</a:t>
          </a:r>
          <a:endParaRPr lang="en-GB" dirty="0"/>
        </a:p>
      </dgm:t>
    </dgm:pt>
    <dgm:pt modelId="{0FD4EBD2-2B90-4B83-8BBE-79706C040626}" type="parTrans" cxnId="{213B16B8-521A-4F6D-8B5C-AFC05F9C3344}">
      <dgm:prSet/>
      <dgm:spPr/>
      <dgm:t>
        <a:bodyPr/>
        <a:lstStyle/>
        <a:p>
          <a:endParaRPr lang="en-GB"/>
        </a:p>
      </dgm:t>
    </dgm:pt>
    <dgm:pt modelId="{F0A30FF1-A4A0-4DCA-88E8-66A6076E9310}" type="sibTrans" cxnId="{213B16B8-521A-4F6D-8B5C-AFC05F9C3344}">
      <dgm:prSet/>
      <dgm:spPr/>
      <dgm:t>
        <a:bodyPr/>
        <a:lstStyle/>
        <a:p>
          <a:endParaRPr lang="en-GB"/>
        </a:p>
      </dgm:t>
    </dgm:pt>
    <dgm:pt modelId="{DA14EABC-BE12-4B01-92B7-2CB4047BF09F}">
      <dgm:prSet phldrT="[Text]"/>
      <dgm:spPr/>
      <dgm:t>
        <a:bodyPr/>
        <a:lstStyle/>
        <a:p>
          <a:r>
            <a:rPr lang="en-GB" dirty="0" smtClean="0"/>
            <a:t>29% </a:t>
          </a:r>
          <a:endParaRPr lang="en-GB" dirty="0"/>
        </a:p>
      </dgm:t>
    </dgm:pt>
    <dgm:pt modelId="{F14D54E8-C57C-4A6D-8C98-5467748ECA0B}" type="parTrans" cxnId="{18EF61AE-DDA7-4074-8C5D-B46F83C4912D}">
      <dgm:prSet/>
      <dgm:spPr/>
      <dgm:t>
        <a:bodyPr/>
        <a:lstStyle/>
        <a:p>
          <a:endParaRPr lang="en-GB"/>
        </a:p>
      </dgm:t>
    </dgm:pt>
    <dgm:pt modelId="{CE40FC03-FDA0-4F01-917F-18E502947060}" type="sibTrans" cxnId="{18EF61AE-DDA7-4074-8C5D-B46F83C4912D}">
      <dgm:prSet/>
      <dgm:spPr/>
      <dgm:t>
        <a:bodyPr/>
        <a:lstStyle/>
        <a:p>
          <a:endParaRPr lang="en-GB"/>
        </a:p>
      </dgm:t>
    </dgm:pt>
    <dgm:pt modelId="{5977C2F3-36C3-4F50-9832-4204D6D19CBC}">
      <dgm:prSet phldrT="[Text]"/>
      <dgm:spPr/>
      <dgm:t>
        <a:bodyPr/>
        <a:lstStyle/>
        <a:p>
          <a:r>
            <a:rPr lang="en-GB" dirty="0" smtClean="0"/>
            <a:t>Aged 80 and over</a:t>
          </a:r>
          <a:endParaRPr lang="en-GB" dirty="0"/>
        </a:p>
      </dgm:t>
    </dgm:pt>
    <dgm:pt modelId="{639FCEE8-8A13-425E-8656-D528CADFD76F}" type="parTrans" cxnId="{7C11FEC1-1992-4147-B138-F61ED33F18CD}">
      <dgm:prSet/>
      <dgm:spPr/>
      <dgm:t>
        <a:bodyPr/>
        <a:lstStyle/>
        <a:p>
          <a:endParaRPr lang="en-GB"/>
        </a:p>
      </dgm:t>
    </dgm:pt>
    <dgm:pt modelId="{1E5A3F2B-6EFD-4B05-9421-125A64A6AFFC}" type="sibTrans" cxnId="{7C11FEC1-1992-4147-B138-F61ED33F18CD}">
      <dgm:prSet/>
      <dgm:spPr/>
      <dgm:t>
        <a:bodyPr/>
        <a:lstStyle/>
        <a:p>
          <a:endParaRPr lang="en-GB"/>
        </a:p>
      </dgm:t>
    </dgm:pt>
    <dgm:pt modelId="{F3249574-FEE7-4F49-B599-D5440034F388}">
      <dgm:prSet phldrT="[Text]"/>
      <dgm:spPr/>
      <dgm:t>
        <a:bodyPr/>
        <a:lstStyle/>
        <a:p>
          <a:r>
            <a:rPr lang="en-GB" dirty="0" smtClean="0"/>
            <a:t>Working age people</a:t>
          </a:r>
          <a:endParaRPr lang="en-GB" dirty="0"/>
        </a:p>
      </dgm:t>
    </dgm:pt>
    <dgm:pt modelId="{63A74A41-A08F-44A6-8674-39ADC9AEB305}" type="sibTrans" cxnId="{3A41D05D-9E72-4536-A97A-D0739321C926}">
      <dgm:prSet/>
      <dgm:spPr/>
      <dgm:t>
        <a:bodyPr/>
        <a:lstStyle/>
        <a:p>
          <a:endParaRPr lang="en-GB"/>
        </a:p>
      </dgm:t>
    </dgm:pt>
    <dgm:pt modelId="{FB16BE6B-5E68-4057-9DCA-20E976B76A59}" type="parTrans" cxnId="{3A41D05D-9E72-4536-A97A-D0739321C926}">
      <dgm:prSet/>
      <dgm:spPr/>
      <dgm:t>
        <a:bodyPr/>
        <a:lstStyle/>
        <a:p>
          <a:endParaRPr lang="en-GB"/>
        </a:p>
      </dgm:t>
    </dgm:pt>
    <dgm:pt modelId="{BCAF7BA5-C376-4A0C-9173-396F76002113}" type="pres">
      <dgm:prSet presAssocID="{C6A09410-BEB9-46E5-9435-81F4E0A2571B}" presName="Name0" presStyleCnt="0">
        <dgm:presLayoutVars>
          <dgm:chMax/>
          <dgm:chPref/>
          <dgm:dir/>
          <dgm:animLvl val="lvl"/>
        </dgm:presLayoutVars>
      </dgm:prSet>
      <dgm:spPr/>
      <dgm:t>
        <a:bodyPr/>
        <a:lstStyle/>
        <a:p>
          <a:endParaRPr lang="en-GB"/>
        </a:p>
      </dgm:t>
    </dgm:pt>
    <dgm:pt modelId="{1CAE614C-9627-4358-B728-21118AB1A70D}" type="pres">
      <dgm:prSet presAssocID="{E70DF9BC-1243-427D-9B0D-DE5913195FAC}" presName="composite" presStyleCnt="0"/>
      <dgm:spPr/>
    </dgm:pt>
    <dgm:pt modelId="{6AD9C859-F720-4463-A6EF-C4B352A8D4DB}" type="pres">
      <dgm:prSet presAssocID="{E70DF9BC-1243-427D-9B0D-DE5913195FAC}" presName="Parent1" presStyleLbl="node1" presStyleIdx="0" presStyleCnt="6">
        <dgm:presLayoutVars>
          <dgm:chMax val="1"/>
          <dgm:chPref val="1"/>
          <dgm:bulletEnabled val="1"/>
        </dgm:presLayoutVars>
      </dgm:prSet>
      <dgm:spPr/>
      <dgm:t>
        <a:bodyPr/>
        <a:lstStyle/>
        <a:p>
          <a:endParaRPr lang="en-GB"/>
        </a:p>
      </dgm:t>
    </dgm:pt>
    <dgm:pt modelId="{3256A242-D7AE-4CE1-A874-C1B4E52BAD50}" type="pres">
      <dgm:prSet presAssocID="{E70DF9BC-1243-427D-9B0D-DE5913195FAC}" presName="Childtext1" presStyleLbl="revTx" presStyleIdx="0" presStyleCnt="3">
        <dgm:presLayoutVars>
          <dgm:chMax val="0"/>
          <dgm:chPref val="0"/>
          <dgm:bulletEnabled val="1"/>
        </dgm:presLayoutVars>
      </dgm:prSet>
      <dgm:spPr/>
      <dgm:t>
        <a:bodyPr/>
        <a:lstStyle/>
        <a:p>
          <a:endParaRPr lang="en-GB"/>
        </a:p>
      </dgm:t>
    </dgm:pt>
    <dgm:pt modelId="{52902807-459F-477C-BAF9-71ACE6439CE9}" type="pres">
      <dgm:prSet presAssocID="{E70DF9BC-1243-427D-9B0D-DE5913195FAC}" presName="BalanceSpacing" presStyleCnt="0"/>
      <dgm:spPr/>
    </dgm:pt>
    <dgm:pt modelId="{EB68FC31-C7DC-4B3D-816D-15B6D59529A2}" type="pres">
      <dgm:prSet presAssocID="{E70DF9BC-1243-427D-9B0D-DE5913195FAC}" presName="BalanceSpacing1" presStyleCnt="0"/>
      <dgm:spPr/>
    </dgm:pt>
    <dgm:pt modelId="{40196D6F-04CC-4E94-BB75-73E33F28F749}" type="pres">
      <dgm:prSet presAssocID="{E0B42FED-78F3-4BFD-8049-B29FD160FD46}" presName="Accent1Text" presStyleLbl="node1" presStyleIdx="1" presStyleCnt="6"/>
      <dgm:spPr/>
      <dgm:t>
        <a:bodyPr/>
        <a:lstStyle/>
        <a:p>
          <a:endParaRPr lang="en-GB"/>
        </a:p>
      </dgm:t>
    </dgm:pt>
    <dgm:pt modelId="{76C81B5D-880A-466D-8C34-8C3A1CE66C27}" type="pres">
      <dgm:prSet presAssocID="{E0B42FED-78F3-4BFD-8049-B29FD160FD46}" presName="spaceBetweenRectangles" presStyleCnt="0"/>
      <dgm:spPr/>
    </dgm:pt>
    <dgm:pt modelId="{50944B16-FDEC-492D-9121-2507F2EAA99E}" type="pres">
      <dgm:prSet presAssocID="{B444AE22-452D-4D06-B644-8F5892D0F199}" presName="composite" presStyleCnt="0"/>
      <dgm:spPr/>
    </dgm:pt>
    <dgm:pt modelId="{1E5CF6D5-2C55-4649-BE09-EAFC42A7C815}" type="pres">
      <dgm:prSet presAssocID="{B444AE22-452D-4D06-B644-8F5892D0F199}" presName="Parent1" presStyleLbl="node1" presStyleIdx="2" presStyleCnt="6">
        <dgm:presLayoutVars>
          <dgm:chMax val="1"/>
          <dgm:chPref val="1"/>
          <dgm:bulletEnabled val="1"/>
        </dgm:presLayoutVars>
      </dgm:prSet>
      <dgm:spPr/>
      <dgm:t>
        <a:bodyPr/>
        <a:lstStyle/>
        <a:p>
          <a:endParaRPr lang="en-GB"/>
        </a:p>
      </dgm:t>
    </dgm:pt>
    <dgm:pt modelId="{4EC70CFB-0BE3-4AD0-A088-A71C33DD07E3}" type="pres">
      <dgm:prSet presAssocID="{B444AE22-452D-4D06-B644-8F5892D0F199}" presName="Childtext1" presStyleLbl="revTx" presStyleIdx="1" presStyleCnt="3">
        <dgm:presLayoutVars>
          <dgm:chMax val="0"/>
          <dgm:chPref val="0"/>
          <dgm:bulletEnabled val="1"/>
        </dgm:presLayoutVars>
      </dgm:prSet>
      <dgm:spPr/>
      <dgm:t>
        <a:bodyPr/>
        <a:lstStyle/>
        <a:p>
          <a:endParaRPr lang="en-GB"/>
        </a:p>
      </dgm:t>
    </dgm:pt>
    <dgm:pt modelId="{610D67FB-4BF8-4731-B552-2AC229C5B0F8}" type="pres">
      <dgm:prSet presAssocID="{B444AE22-452D-4D06-B644-8F5892D0F199}" presName="BalanceSpacing" presStyleCnt="0"/>
      <dgm:spPr/>
    </dgm:pt>
    <dgm:pt modelId="{3C190693-F878-48C3-A78F-25924B74A094}" type="pres">
      <dgm:prSet presAssocID="{B444AE22-452D-4D06-B644-8F5892D0F199}" presName="BalanceSpacing1" presStyleCnt="0"/>
      <dgm:spPr/>
    </dgm:pt>
    <dgm:pt modelId="{CB8EB422-6FC0-4FA8-A2E9-D41A7160CB57}" type="pres">
      <dgm:prSet presAssocID="{8B8E64D5-4C12-47F2-8398-29781A10ED45}" presName="Accent1Text" presStyleLbl="node1" presStyleIdx="3" presStyleCnt="6"/>
      <dgm:spPr/>
      <dgm:t>
        <a:bodyPr/>
        <a:lstStyle/>
        <a:p>
          <a:endParaRPr lang="en-GB"/>
        </a:p>
      </dgm:t>
    </dgm:pt>
    <dgm:pt modelId="{5B64A22C-9219-4AE8-9F33-49AD9A7C40B5}" type="pres">
      <dgm:prSet presAssocID="{8B8E64D5-4C12-47F2-8398-29781A10ED45}" presName="spaceBetweenRectangles" presStyleCnt="0"/>
      <dgm:spPr/>
    </dgm:pt>
    <dgm:pt modelId="{466A63EC-4DB0-4056-A1E4-32B0EA7C0621}" type="pres">
      <dgm:prSet presAssocID="{DA14EABC-BE12-4B01-92B7-2CB4047BF09F}" presName="composite" presStyleCnt="0"/>
      <dgm:spPr/>
    </dgm:pt>
    <dgm:pt modelId="{D6223B21-282E-4E55-83DD-E28B8FFF6FBC}" type="pres">
      <dgm:prSet presAssocID="{DA14EABC-BE12-4B01-92B7-2CB4047BF09F}" presName="Parent1" presStyleLbl="node1" presStyleIdx="4" presStyleCnt="6">
        <dgm:presLayoutVars>
          <dgm:chMax val="1"/>
          <dgm:chPref val="1"/>
          <dgm:bulletEnabled val="1"/>
        </dgm:presLayoutVars>
      </dgm:prSet>
      <dgm:spPr/>
      <dgm:t>
        <a:bodyPr/>
        <a:lstStyle/>
        <a:p>
          <a:endParaRPr lang="en-GB"/>
        </a:p>
      </dgm:t>
    </dgm:pt>
    <dgm:pt modelId="{DDE3740B-7B33-4735-A848-6F6BAF30D1C1}" type="pres">
      <dgm:prSet presAssocID="{DA14EABC-BE12-4B01-92B7-2CB4047BF09F}" presName="Childtext1" presStyleLbl="revTx" presStyleIdx="2" presStyleCnt="3">
        <dgm:presLayoutVars>
          <dgm:chMax val="0"/>
          <dgm:chPref val="0"/>
          <dgm:bulletEnabled val="1"/>
        </dgm:presLayoutVars>
      </dgm:prSet>
      <dgm:spPr/>
      <dgm:t>
        <a:bodyPr/>
        <a:lstStyle/>
        <a:p>
          <a:endParaRPr lang="en-GB"/>
        </a:p>
      </dgm:t>
    </dgm:pt>
    <dgm:pt modelId="{56972008-96AB-4738-A832-67FB2E6F39A2}" type="pres">
      <dgm:prSet presAssocID="{DA14EABC-BE12-4B01-92B7-2CB4047BF09F}" presName="BalanceSpacing" presStyleCnt="0"/>
      <dgm:spPr/>
    </dgm:pt>
    <dgm:pt modelId="{0E561F90-3A21-406A-9065-66759AD597D3}" type="pres">
      <dgm:prSet presAssocID="{DA14EABC-BE12-4B01-92B7-2CB4047BF09F}" presName="BalanceSpacing1" presStyleCnt="0"/>
      <dgm:spPr/>
    </dgm:pt>
    <dgm:pt modelId="{F5A1EABA-B2C6-4394-8C29-0A5D72F76DBA}" type="pres">
      <dgm:prSet presAssocID="{CE40FC03-FDA0-4F01-917F-18E502947060}" presName="Accent1Text" presStyleLbl="node1" presStyleIdx="5" presStyleCnt="6"/>
      <dgm:spPr/>
      <dgm:t>
        <a:bodyPr/>
        <a:lstStyle/>
        <a:p>
          <a:endParaRPr lang="en-GB"/>
        </a:p>
      </dgm:t>
    </dgm:pt>
  </dgm:ptLst>
  <dgm:cxnLst>
    <dgm:cxn modelId="{7C11FEC1-1992-4147-B138-F61ED33F18CD}" srcId="{DA14EABC-BE12-4B01-92B7-2CB4047BF09F}" destId="{5977C2F3-36C3-4F50-9832-4204D6D19CBC}" srcOrd="0" destOrd="0" parTransId="{639FCEE8-8A13-425E-8656-D528CADFD76F}" sibTransId="{1E5A3F2B-6EFD-4B05-9421-125A64A6AFFC}"/>
    <dgm:cxn modelId="{D0E9B927-2BE0-449E-AD1B-7544904A146D}" srcId="{C6A09410-BEB9-46E5-9435-81F4E0A2571B}" destId="{E70DF9BC-1243-427D-9B0D-DE5913195FAC}" srcOrd="0" destOrd="0" parTransId="{DD497E56-C797-40D5-AFF7-7055BF4937A3}" sibTransId="{E0B42FED-78F3-4BFD-8049-B29FD160FD46}"/>
    <dgm:cxn modelId="{18EF61AE-DDA7-4074-8C5D-B46F83C4912D}" srcId="{C6A09410-BEB9-46E5-9435-81F4E0A2571B}" destId="{DA14EABC-BE12-4B01-92B7-2CB4047BF09F}" srcOrd="2" destOrd="0" parTransId="{F14D54E8-C57C-4A6D-8C98-5467748ECA0B}" sibTransId="{CE40FC03-FDA0-4F01-917F-18E502947060}"/>
    <dgm:cxn modelId="{28A92F8B-4DF6-4549-880D-C7455451C546}" type="presOf" srcId="{F3249574-FEE7-4F49-B599-D5440034F388}" destId="{3256A242-D7AE-4CE1-A874-C1B4E52BAD50}" srcOrd="0" destOrd="0" presId="urn:microsoft.com/office/officeart/2008/layout/AlternatingHexagons"/>
    <dgm:cxn modelId="{719DEA74-2816-4F05-80B8-C33FD75093A8}" type="presOf" srcId="{DA14EABC-BE12-4B01-92B7-2CB4047BF09F}" destId="{D6223B21-282E-4E55-83DD-E28B8FFF6FBC}" srcOrd="0" destOrd="0" presId="urn:microsoft.com/office/officeart/2008/layout/AlternatingHexagons"/>
    <dgm:cxn modelId="{F8250DCB-5AE8-42C7-8A1E-3E9F3BD3C261}" type="presOf" srcId="{E70DF9BC-1243-427D-9B0D-DE5913195FAC}" destId="{6AD9C859-F720-4463-A6EF-C4B352A8D4DB}" srcOrd="0" destOrd="0" presId="urn:microsoft.com/office/officeart/2008/layout/AlternatingHexagons"/>
    <dgm:cxn modelId="{650CBF00-F637-4326-9882-22D666E29342}" type="presOf" srcId="{8B8E64D5-4C12-47F2-8398-29781A10ED45}" destId="{CB8EB422-6FC0-4FA8-A2E9-D41A7160CB57}" srcOrd="0" destOrd="0" presId="urn:microsoft.com/office/officeart/2008/layout/AlternatingHexagons"/>
    <dgm:cxn modelId="{B913E2F6-88D1-469C-924C-0E63E9B2613E}" srcId="{C6A09410-BEB9-46E5-9435-81F4E0A2571B}" destId="{B444AE22-452D-4D06-B644-8F5892D0F199}" srcOrd="1" destOrd="0" parTransId="{1376399E-E95A-4F60-8704-8A38215A407D}" sibTransId="{8B8E64D5-4C12-47F2-8398-29781A10ED45}"/>
    <dgm:cxn modelId="{D63A9CB6-1A33-4B55-9264-462BF80BA81F}" type="presOf" srcId="{C6A09410-BEB9-46E5-9435-81F4E0A2571B}" destId="{BCAF7BA5-C376-4A0C-9173-396F76002113}" srcOrd="0" destOrd="0" presId="urn:microsoft.com/office/officeart/2008/layout/AlternatingHexagons"/>
    <dgm:cxn modelId="{59A94E58-124A-48F7-920E-595C4E43EA52}" type="presOf" srcId="{3B6E57D0-45B4-440A-9767-275D0455B088}" destId="{4EC70CFB-0BE3-4AD0-A088-A71C33DD07E3}" srcOrd="0" destOrd="0" presId="urn:microsoft.com/office/officeart/2008/layout/AlternatingHexagons"/>
    <dgm:cxn modelId="{213B16B8-521A-4F6D-8B5C-AFC05F9C3344}" srcId="{B444AE22-452D-4D06-B644-8F5892D0F199}" destId="{3B6E57D0-45B4-440A-9767-275D0455B088}" srcOrd="0" destOrd="0" parTransId="{0FD4EBD2-2B90-4B83-8BBE-79706C040626}" sibTransId="{F0A30FF1-A4A0-4DCA-88E8-66A6076E9310}"/>
    <dgm:cxn modelId="{9043FA27-EA47-425A-A306-9794F72C2435}" type="presOf" srcId="{E0B42FED-78F3-4BFD-8049-B29FD160FD46}" destId="{40196D6F-04CC-4E94-BB75-73E33F28F749}" srcOrd="0" destOrd="0" presId="urn:microsoft.com/office/officeart/2008/layout/AlternatingHexagons"/>
    <dgm:cxn modelId="{3A41D05D-9E72-4536-A97A-D0739321C926}" srcId="{E70DF9BC-1243-427D-9B0D-DE5913195FAC}" destId="{F3249574-FEE7-4F49-B599-D5440034F388}" srcOrd="0" destOrd="0" parTransId="{FB16BE6B-5E68-4057-9DCA-20E976B76A59}" sibTransId="{63A74A41-A08F-44A6-8674-39ADC9AEB305}"/>
    <dgm:cxn modelId="{8025AF0C-A904-4777-8CEC-A76872338C29}" type="presOf" srcId="{CE40FC03-FDA0-4F01-917F-18E502947060}" destId="{F5A1EABA-B2C6-4394-8C29-0A5D72F76DBA}" srcOrd="0" destOrd="0" presId="urn:microsoft.com/office/officeart/2008/layout/AlternatingHexagons"/>
    <dgm:cxn modelId="{BB25E042-4EDA-4890-878B-0FECAA2E7CC8}" type="presOf" srcId="{B444AE22-452D-4D06-B644-8F5892D0F199}" destId="{1E5CF6D5-2C55-4649-BE09-EAFC42A7C815}" srcOrd="0" destOrd="0" presId="urn:microsoft.com/office/officeart/2008/layout/AlternatingHexagons"/>
    <dgm:cxn modelId="{E7567308-2EA2-407D-8807-7800E8D32F33}" type="presOf" srcId="{5977C2F3-36C3-4F50-9832-4204D6D19CBC}" destId="{DDE3740B-7B33-4735-A848-6F6BAF30D1C1}" srcOrd="0" destOrd="0" presId="urn:microsoft.com/office/officeart/2008/layout/AlternatingHexagons"/>
    <dgm:cxn modelId="{515FF669-8A17-454F-A784-939140FD107E}" type="presParOf" srcId="{BCAF7BA5-C376-4A0C-9173-396F76002113}" destId="{1CAE614C-9627-4358-B728-21118AB1A70D}" srcOrd="0" destOrd="0" presId="urn:microsoft.com/office/officeart/2008/layout/AlternatingHexagons"/>
    <dgm:cxn modelId="{C1D946CB-153C-4230-AEF4-896DD9D285B6}" type="presParOf" srcId="{1CAE614C-9627-4358-B728-21118AB1A70D}" destId="{6AD9C859-F720-4463-A6EF-C4B352A8D4DB}" srcOrd="0" destOrd="0" presId="urn:microsoft.com/office/officeart/2008/layout/AlternatingHexagons"/>
    <dgm:cxn modelId="{3F662102-1801-4714-81BD-6C068E8BEE7B}" type="presParOf" srcId="{1CAE614C-9627-4358-B728-21118AB1A70D}" destId="{3256A242-D7AE-4CE1-A874-C1B4E52BAD50}" srcOrd="1" destOrd="0" presId="urn:microsoft.com/office/officeart/2008/layout/AlternatingHexagons"/>
    <dgm:cxn modelId="{9573AB5F-B041-416E-87ED-D9A0FBC66D11}" type="presParOf" srcId="{1CAE614C-9627-4358-B728-21118AB1A70D}" destId="{52902807-459F-477C-BAF9-71ACE6439CE9}" srcOrd="2" destOrd="0" presId="urn:microsoft.com/office/officeart/2008/layout/AlternatingHexagons"/>
    <dgm:cxn modelId="{585D6239-196D-473D-8D9F-C71EF7755C28}" type="presParOf" srcId="{1CAE614C-9627-4358-B728-21118AB1A70D}" destId="{EB68FC31-C7DC-4B3D-816D-15B6D59529A2}" srcOrd="3" destOrd="0" presId="urn:microsoft.com/office/officeart/2008/layout/AlternatingHexagons"/>
    <dgm:cxn modelId="{064F7F35-2258-48E4-A567-60098D823D17}" type="presParOf" srcId="{1CAE614C-9627-4358-B728-21118AB1A70D}" destId="{40196D6F-04CC-4E94-BB75-73E33F28F749}" srcOrd="4" destOrd="0" presId="urn:microsoft.com/office/officeart/2008/layout/AlternatingHexagons"/>
    <dgm:cxn modelId="{0A8ED587-728B-47BF-B87E-1146D43D0D7A}" type="presParOf" srcId="{BCAF7BA5-C376-4A0C-9173-396F76002113}" destId="{76C81B5D-880A-466D-8C34-8C3A1CE66C27}" srcOrd="1" destOrd="0" presId="urn:microsoft.com/office/officeart/2008/layout/AlternatingHexagons"/>
    <dgm:cxn modelId="{66D7C16D-707A-43E0-B842-6F55D0CD832E}" type="presParOf" srcId="{BCAF7BA5-C376-4A0C-9173-396F76002113}" destId="{50944B16-FDEC-492D-9121-2507F2EAA99E}" srcOrd="2" destOrd="0" presId="urn:microsoft.com/office/officeart/2008/layout/AlternatingHexagons"/>
    <dgm:cxn modelId="{7B483382-101F-4117-9E93-C613E742B616}" type="presParOf" srcId="{50944B16-FDEC-492D-9121-2507F2EAA99E}" destId="{1E5CF6D5-2C55-4649-BE09-EAFC42A7C815}" srcOrd="0" destOrd="0" presId="urn:microsoft.com/office/officeart/2008/layout/AlternatingHexagons"/>
    <dgm:cxn modelId="{BF158DE6-4554-4322-ACFC-089AD123F74C}" type="presParOf" srcId="{50944B16-FDEC-492D-9121-2507F2EAA99E}" destId="{4EC70CFB-0BE3-4AD0-A088-A71C33DD07E3}" srcOrd="1" destOrd="0" presId="urn:microsoft.com/office/officeart/2008/layout/AlternatingHexagons"/>
    <dgm:cxn modelId="{9EB7520E-7552-4EB8-B2C7-5B3E661352F3}" type="presParOf" srcId="{50944B16-FDEC-492D-9121-2507F2EAA99E}" destId="{610D67FB-4BF8-4731-B552-2AC229C5B0F8}" srcOrd="2" destOrd="0" presId="urn:microsoft.com/office/officeart/2008/layout/AlternatingHexagons"/>
    <dgm:cxn modelId="{ADC21CED-503A-4898-A7D5-41E973512F05}" type="presParOf" srcId="{50944B16-FDEC-492D-9121-2507F2EAA99E}" destId="{3C190693-F878-48C3-A78F-25924B74A094}" srcOrd="3" destOrd="0" presId="urn:microsoft.com/office/officeart/2008/layout/AlternatingHexagons"/>
    <dgm:cxn modelId="{92235AE3-9B77-4FC7-981D-C0587C4E52D8}" type="presParOf" srcId="{50944B16-FDEC-492D-9121-2507F2EAA99E}" destId="{CB8EB422-6FC0-4FA8-A2E9-D41A7160CB57}" srcOrd="4" destOrd="0" presId="urn:microsoft.com/office/officeart/2008/layout/AlternatingHexagons"/>
    <dgm:cxn modelId="{01B1D138-F339-44CD-81E6-96416C9FF0C1}" type="presParOf" srcId="{BCAF7BA5-C376-4A0C-9173-396F76002113}" destId="{5B64A22C-9219-4AE8-9F33-49AD9A7C40B5}" srcOrd="3" destOrd="0" presId="urn:microsoft.com/office/officeart/2008/layout/AlternatingHexagons"/>
    <dgm:cxn modelId="{8DAECAD0-06AE-4ABB-8948-C238914FC846}" type="presParOf" srcId="{BCAF7BA5-C376-4A0C-9173-396F76002113}" destId="{466A63EC-4DB0-4056-A1E4-32B0EA7C0621}" srcOrd="4" destOrd="0" presId="urn:microsoft.com/office/officeart/2008/layout/AlternatingHexagons"/>
    <dgm:cxn modelId="{EBE47D21-48A5-4CEF-8219-DC6036B491A0}" type="presParOf" srcId="{466A63EC-4DB0-4056-A1E4-32B0EA7C0621}" destId="{D6223B21-282E-4E55-83DD-E28B8FFF6FBC}" srcOrd="0" destOrd="0" presId="urn:microsoft.com/office/officeart/2008/layout/AlternatingHexagons"/>
    <dgm:cxn modelId="{4B611F60-E8C9-43D8-857C-C3D1CD9E7783}" type="presParOf" srcId="{466A63EC-4DB0-4056-A1E4-32B0EA7C0621}" destId="{DDE3740B-7B33-4735-A848-6F6BAF30D1C1}" srcOrd="1" destOrd="0" presId="urn:microsoft.com/office/officeart/2008/layout/AlternatingHexagons"/>
    <dgm:cxn modelId="{17938DF3-C5C1-4F6B-BDE4-190A0DB4A787}" type="presParOf" srcId="{466A63EC-4DB0-4056-A1E4-32B0EA7C0621}" destId="{56972008-96AB-4738-A832-67FB2E6F39A2}" srcOrd="2" destOrd="0" presId="urn:microsoft.com/office/officeart/2008/layout/AlternatingHexagons"/>
    <dgm:cxn modelId="{1A550A5C-3636-4AD5-9F4D-CC47B8FE9026}" type="presParOf" srcId="{466A63EC-4DB0-4056-A1E4-32B0EA7C0621}" destId="{0E561F90-3A21-406A-9065-66759AD597D3}" srcOrd="3" destOrd="0" presId="urn:microsoft.com/office/officeart/2008/layout/AlternatingHexagons"/>
    <dgm:cxn modelId="{8D4B9E56-267E-4DDB-9DD1-D590223ACBA8}" type="presParOf" srcId="{466A63EC-4DB0-4056-A1E4-32B0EA7C0621}" destId="{F5A1EABA-B2C6-4394-8C29-0A5D72F76DB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FBB4D-49DF-45B3-BF37-1C82A7EF9A6E}" type="doc">
      <dgm:prSet loTypeId="urn:microsoft.com/office/officeart/2005/8/layout/venn1" loCatId="relationship" qsTypeId="urn:microsoft.com/office/officeart/2005/8/quickstyle/simple1" qsCatId="simple" csTypeId="urn:microsoft.com/office/officeart/2005/8/colors/colorful5" csCatId="colorful" phldr="1"/>
      <dgm:spPr/>
    </dgm:pt>
    <dgm:pt modelId="{01EF939C-4375-40D6-92A5-8652975CD0CE}">
      <dgm:prSet phldrT="[Text]"/>
      <dgm:spPr/>
      <dgm:t>
        <a:bodyPr/>
        <a:lstStyle/>
        <a:p>
          <a:r>
            <a:rPr lang="en-GB" dirty="0" smtClean="0"/>
            <a:t>Local authorities</a:t>
          </a:r>
          <a:endParaRPr lang="en-GB" dirty="0"/>
        </a:p>
      </dgm:t>
    </dgm:pt>
    <dgm:pt modelId="{06B81AF8-DD7F-45ED-81FA-B9779209CFAD}" type="parTrans" cxnId="{79E3F068-6D6C-4065-9947-2840EF909322}">
      <dgm:prSet/>
      <dgm:spPr/>
      <dgm:t>
        <a:bodyPr/>
        <a:lstStyle/>
        <a:p>
          <a:endParaRPr lang="en-GB"/>
        </a:p>
      </dgm:t>
    </dgm:pt>
    <dgm:pt modelId="{CE7C3A0D-E297-4FE2-A3B4-24E93490439C}" type="sibTrans" cxnId="{79E3F068-6D6C-4065-9947-2840EF909322}">
      <dgm:prSet/>
      <dgm:spPr/>
      <dgm:t>
        <a:bodyPr/>
        <a:lstStyle/>
        <a:p>
          <a:endParaRPr lang="en-GB"/>
        </a:p>
      </dgm:t>
    </dgm:pt>
    <dgm:pt modelId="{0C3E5409-DE4A-421A-854C-DE26553A0C87}">
      <dgm:prSet phldrT="[Text]"/>
      <dgm:spPr/>
      <dgm:t>
        <a:bodyPr/>
        <a:lstStyle/>
        <a:p>
          <a:r>
            <a:rPr lang="en-GB" dirty="0" smtClean="0"/>
            <a:t>Community groups</a:t>
          </a:r>
          <a:endParaRPr lang="en-GB" dirty="0"/>
        </a:p>
      </dgm:t>
    </dgm:pt>
    <dgm:pt modelId="{1B04F7F4-5C51-4B02-B078-DDC417712304}" type="parTrans" cxnId="{86902587-0CF9-4060-8D9D-BB9F1C78AB79}">
      <dgm:prSet/>
      <dgm:spPr/>
      <dgm:t>
        <a:bodyPr/>
        <a:lstStyle/>
        <a:p>
          <a:endParaRPr lang="en-GB"/>
        </a:p>
      </dgm:t>
    </dgm:pt>
    <dgm:pt modelId="{4B83379F-E1F8-49F9-BE59-E9E164E27CD3}" type="sibTrans" cxnId="{86902587-0CF9-4060-8D9D-BB9F1C78AB79}">
      <dgm:prSet/>
      <dgm:spPr/>
      <dgm:t>
        <a:bodyPr/>
        <a:lstStyle/>
        <a:p>
          <a:endParaRPr lang="en-GB"/>
        </a:p>
      </dgm:t>
    </dgm:pt>
    <dgm:pt modelId="{A84BBDF8-6E78-45F1-A361-77426275443E}">
      <dgm:prSet phldrT="[Text]"/>
      <dgm:spPr/>
      <dgm:t>
        <a:bodyPr/>
        <a:lstStyle/>
        <a:p>
          <a:r>
            <a:rPr lang="en-GB" dirty="0" smtClean="0"/>
            <a:t>Health and social care providers</a:t>
          </a:r>
          <a:endParaRPr lang="en-GB" dirty="0"/>
        </a:p>
      </dgm:t>
    </dgm:pt>
    <dgm:pt modelId="{31272057-27B7-4809-B07A-328DC6D3A653}" type="parTrans" cxnId="{92065CAE-BF02-4204-A492-2215D2DDD00E}">
      <dgm:prSet/>
      <dgm:spPr/>
      <dgm:t>
        <a:bodyPr/>
        <a:lstStyle/>
        <a:p>
          <a:endParaRPr lang="en-GB"/>
        </a:p>
      </dgm:t>
    </dgm:pt>
    <dgm:pt modelId="{570990B7-7EB3-407A-9D20-6AD7A1E9B80E}" type="sibTrans" cxnId="{92065CAE-BF02-4204-A492-2215D2DDD00E}">
      <dgm:prSet/>
      <dgm:spPr/>
      <dgm:t>
        <a:bodyPr/>
        <a:lstStyle/>
        <a:p>
          <a:endParaRPr lang="en-GB"/>
        </a:p>
      </dgm:t>
    </dgm:pt>
    <dgm:pt modelId="{0E2469BD-AB76-4856-84A1-C7B6B168AED8}" type="pres">
      <dgm:prSet presAssocID="{92BFBB4D-49DF-45B3-BF37-1C82A7EF9A6E}" presName="compositeShape" presStyleCnt="0">
        <dgm:presLayoutVars>
          <dgm:chMax val="7"/>
          <dgm:dir/>
          <dgm:resizeHandles val="exact"/>
        </dgm:presLayoutVars>
      </dgm:prSet>
      <dgm:spPr/>
    </dgm:pt>
    <dgm:pt modelId="{FED2A69B-F787-4959-BC1B-C7837027885D}" type="pres">
      <dgm:prSet presAssocID="{01EF939C-4375-40D6-92A5-8652975CD0CE}" presName="circ1" presStyleLbl="vennNode1" presStyleIdx="0" presStyleCnt="3"/>
      <dgm:spPr/>
      <dgm:t>
        <a:bodyPr/>
        <a:lstStyle/>
        <a:p>
          <a:endParaRPr lang="en-GB"/>
        </a:p>
      </dgm:t>
    </dgm:pt>
    <dgm:pt modelId="{29653ADB-DBDF-4137-B72B-7C8118CAD093}" type="pres">
      <dgm:prSet presAssocID="{01EF939C-4375-40D6-92A5-8652975CD0CE}" presName="circ1Tx" presStyleLbl="revTx" presStyleIdx="0" presStyleCnt="0">
        <dgm:presLayoutVars>
          <dgm:chMax val="0"/>
          <dgm:chPref val="0"/>
          <dgm:bulletEnabled val="1"/>
        </dgm:presLayoutVars>
      </dgm:prSet>
      <dgm:spPr/>
      <dgm:t>
        <a:bodyPr/>
        <a:lstStyle/>
        <a:p>
          <a:endParaRPr lang="en-GB"/>
        </a:p>
      </dgm:t>
    </dgm:pt>
    <dgm:pt modelId="{7E6DC272-221C-41A4-8EE5-494121D8B068}" type="pres">
      <dgm:prSet presAssocID="{0C3E5409-DE4A-421A-854C-DE26553A0C87}" presName="circ2" presStyleLbl="vennNode1" presStyleIdx="1" presStyleCnt="3"/>
      <dgm:spPr/>
      <dgm:t>
        <a:bodyPr/>
        <a:lstStyle/>
        <a:p>
          <a:endParaRPr lang="en-GB"/>
        </a:p>
      </dgm:t>
    </dgm:pt>
    <dgm:pt modelId="{5161C5AA-4B53-40E7-93FB-65DF593C8DF9}" type="pres">
      <dgm:prSet presAssocID="{0C3E5409-DE4A-421A-854C-DE26553A0C87}" presName="circ2Tx" presStyleLbl="revTx" presStyleIdx="0" presStyleCnt="0">
        <dgm:presLayoutVars>
          <dgm:chMax val="0"/>
          <dgm:chPref val="0"/>
          <dgm:bulletEnabled val="1"/>
        </dgm:presLayoutVars>
      </dgm:prSet>
      <dgm:spPr/>
      <dgm:t>
        <a:bodyPr/>
        <a:lstStyle/>
        <a:p>
          <a:endParaRPr lang="en-GB"/>
        </a:p>
      </dgm:t>
    </dgm:pt>
    <dgm:pt modelId="{3A21BD8A-260F-4900-A429-F10B23A39392}" type="pres">
      <dgm:prSet presAssocID="{A84BBDF8-6E78-45F1-A361-77426275443E}" presName="circ3" presStyleLbl="vennNode1" presStyleIdx="2" presStyleCnt="3"/>
      <dgm:spPr/>
      <dgm:t>
        <a:bodyPr/>
        <a:lstStyle/>
        <a:p>
          <a:endParaRPr lang="en-GB"/>
        </a:p>
      </dgm:t>
    </dgm:pt>
    <dgm:pt modelId="{A3D49908-C69E-4326-A534-117691BA13B8}" type="pres">
      <dgm:prSet presAssocID="{A84BBDF8-6E78-45F1-A361-77426275443E}" presName="circ3Tx" presStyleLbl="revTx" presStyleIdx="0" presStyleCnt="0">
        <dgm:presLayoutVars>
          <dgm:chMax val="0"/>
          <dgm:chPref val="0"/>
          <dgm:bulletEnabled val="1"/>
        </dgm:presLayoutVars>
      </dgm:prSet>
      <dgm:spPr/>
      <dgm:t>
        <a:bodyPr/>
        <a:lstStyle/>
        <a:p>
          <a:endParaRPr lang="en-GB"/>
        </a:p>
      </dgm:t>
    </dgm:pt>
  </dgm:ptLst>
  <dgm:cxnLst>
    <dgm:cxn modelId="{92065CAE-BF02-4204-A492-2215D2DDD00E}" srcId="{92BFBB4D-49DF-45B3-BF37-1C82A7EF9A6E}" destId="{A84BBDF8-6E78-45F1-A361-77426275443E}" srcOrd="2" destOrd="0" parTransId="{31272057-27B7-4809-B07A-328DC6D3A653}" sibTransId="{570990B7-7EB3-407A-9D20-6AD7A1E9B80E}"/>
    <dgm:cxn modelId="{79E3F068-6D6C-4065-9947-2840EF909322}" srcId="{92BFBB4D-49DF-45B3-BF37-1C82A7EF9A6E}" destId="{01EF939C-4375-40D6-92A5-8652975CD0CE}" srcOrd="0" destOrd="0" parTransId="{06B81AF8-DD7F-45ED-81FA-B9779209CFAD}" sibTransId="{CE7C3A0D-E297-4FE2-A3B4-24E93490439C}"/>
    <dgm:cxn modelId="{04F18072-8A4D-453A-90C9-506DEE2753E1}" type="presOf" srcId="{0C3E5409-DE4A-421A-854C-DE26553A0C87}" destId="{7E6DC272-221C-41A4-8EE5-494121D8B068}" srcOrd="0" destOrd="0" presId="urn:microsoft.com/office/officeart/2005/8/layout/venn1"/>
    <dgm:cxn modelId="{617C0E78-5F0D-4D9F-899B-86BF4E8BE6C5}" type="presOf" srcId="{A84BBDF8-6E78-45F1-A361-77426275443E}" destId="{3A21BD8A-260F-4900-A429-F10B23A39392}" srcOrd="0" destOrd="0" presId="urn:microsoft.com/office/officeart/2005/8/layout/venn1"/>
    <dgm:cxn modelId="{22FE7011-727A-4607-AF19-BE994FB69AA9}" type="presOf" srcId="{01EF939C-4375-40D6-92A5-8652975CD0CE}" destId="{29653ADB-DBDF-4137-B72B-7C8118CAD093}" srcOrd="1" destOrd="0" presId="urn:microsoft.com/office/officeart/2005/8/layout/venn1"/>
    <dgm:cxn modelId="{5FB579E8-EFFB-49FE-AD33-BD87F3FDB029}" type="presOf" srcId="{A84BBDF8-6E78-45F1-A361-77426275443E}" destId="{A3D49908-C69E-4326-A534-117691BA13B8}" srcOrd="1" destOrd="0" presId="urn:microsoft.com/office/officeart/2005/8/layout/venn1"/>
    <dgm:cxn modelId="{7EC4259B-CCFE-46E6-94A4-ABF0E4C0356B}" type="presOf" srcId="{01EF939C-4375-40D6-92A5-8652975CD0CE}" destId="{FED2A69B-F787-4959-BC1B-C7837027885D}" srcOrd="0" destOrd="0" presId="urn:microsoft.com/office/officeart/2005/8/layout/venn1"/>
    <dgm:cxn modelId="{86902587-0CF9-4060-8D9D-BB9F1C78AB79}" srcId="{92BFBB4D-49DF-45B3-BF37-1C82A7EF9A6E}" destId="{0C3E5409-DE4A-421A-854C-DE26553A0C87}" srcOrd="1" destOrd="0" parTransId="{1B04F7F4-5C51-4B02-B078-DDC417712304}" sibTransId="{4B83379F-E1F8-49F9-BE59-E9E164E27CD3}"/>
    <dgm:cxn modelId="{307C0175-B9F0-4F04-B9B8-38DCADA383D8}" type="presOf" srcId="{0C3E5409-DE4A-421A-854C-DE26553A0C87}" destId="{5161C5AA-4B53-40E7-93FB-65DF593C8DF9}" srcOrd="1" destOrd="0" presId="urn:microsoft.com/office/officeart/2005/8/layout/venn1"/>
    <dgm:cxn modelId="{D4A8A62B-9E1B-4F61-89F1-1C3888CACEDC}" type="presOf" srcId="{92BFBB4D-49DF-45B3-BF37-1C82A7EF9A6E}" destId="{0E2469BD-AB76-4856-84A1-C7B6B168AED8}" srcOrd="0" destOrd="0" presId="urn:microsoft.com/office/officeart/2005/8/layout/venn1"/>
    <dgm:cxn modelId="{A212A9DC-1A80-499E-A4CE-75BDADA929C2}" type="presParOf" srcId="{0E2469BD-AB76-4856-84A1-C7B6B168AED8}" destId="{FED2A69B-F787-4959-BC1B-C7837027885D}" srcOrd="0" destOrd="0" presId="urn:microsoft.com/office/officeart/2005/8/layout/venn1"/>
    <dgm:cxn modelId="{EEC3BA0F-C258-45E7-A40B-32B0BFAB6EFD}" type="presParOf" srcId="{0E2469BD-AB76-4856-84A1-C7B6B168AED8}" destId="{29653ADB-DBDF-4137-B72B-7C8118CAD093}" srcOrd="1" destOrd="0" presId="urn:microsoft.com/office/officeart/2005/8/layout/venn1"/>
    <dgm:cxn modelId="{5E476035-CC68-452B-B1F9-DDC7C8536C36}" type="presParOf" srcId="{0E2469BD-AB76-4856-84A1-C7B6B168AED8}" destId="{7E6DC272-221C-41A4-8EE5-494121D8B068}" srcOrd="2" destOrd="0" presId="urn:microsoft.com/office/officeart/2005/8/layout/venn1"/>
    <dgm:cxn modelId="{60864A54-75F6-4F94-B3F4-3E488496BD03}" type="presParOf" srcId="{0E2469BD-AB76-4856-84A1-C7B6B168AED8}" destId="{5161C5AA-4B53-40E7-93FB-65DF593C8DF9}" srcOrd="3" destOrd="0" presId="urn:microsoft.com/office/officeart/2005/8/layout/venn1"/>
    <dgm:cxn modelId="{D1B15BE8-A7F8-4744-B8BE-1FDFF78665EE}" type="presParOf" srcId="{0E2469BD-AB76-4856-84A1-C7B6B168AED8}" destId="{3A21BD8A-260F-4900-A429-F10B23A39392}" srcOrd="4" destOrd="0" presId="urn:microsoft.com/office/officeart/2005/8/layout/venn1"/>
    <dgm:cxn modelId="{458B6592-5184-4B43-B950-34A863434F91}" type="presParOf" srcId="{0E2469BD-AB76-4856-84A1-C7B6B168AED8}" destId="{A3D49908-C69E-4326-A534-117691BA13B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9C859-F720-4463-A6EF-C4B352A8D4DB}">
      <dsp:nvSpPr>
        <dsp:cNvPr id="0" name=""/>
        <dsp:cNvSpPr/>
      </dsp:nvSpPr>
      <dsp:spPr>
        <a:xfrm rot="5400000">
          <a:off x="2630104" y="97992"/>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15% </a:t>
          </a:r>
          <a:endParaRPr lang="en-GB" sz="2900" kern="1200" dirty="0"/>
        </a:p>
      </dsp:txBody>
      <dsp:txXfrm rot="-5400000">
        <a:off x="2932264" y="234830"/>
        <a:ext cx="902150" cy="1036955"/>
      </dsp:txXfrm>
    </dsp:sp>
    <dsp:sp modelId="{3256A242-D7AE-4CE1-A874-C1B4E52BAD50}">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t>Working age people</a:t>
          </a:r>
          <a:endParaRPr lang="en-GB" sz="2600" kern="1200" dirty="0"/>
        </a:p>
      </dsp:txBody>
      <dsp:txXfrm>
        <a:off x="4078426" y="301365"/>
        <a:ext cx="1681222" cy="903882"/>
      </dsp:txXfrm>
    </dsp:sp>
    <dsp:sp modelId="{40196D6F-04CC-4E94-BB75-73E33F28F749}">
      <dsp:nvSpPr>
        <dsp:cNvPr id="0" name=""/>
        <dsp:cNvSpPr/>
      </dsp:nvSpPr>
      <dsp:spPr>
        <a:xfrm rot="5400000">
          <a:off x="1214624" y="97992"/>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516784" y="234830"/>
        <a:ext cx="902150" cy="1036955"/>
      </dsp:txXfrm>
    </dsp:sp>
    <dsp:sp modelId="{1E5CF6D5-2C55-4649-BE09-EAFC42A7C815}">
      <dsp:nvSpPr>
        <dsp:cNvPr id="0" name=""/>
        <dsp:cNvSpPr/>
      </dsp:nvSpPr>
      <dsp:spPr>
        <a:xfrm rot="5400000">
          <a:off x="1919652" y="1376684"/>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15%</a:t>
          </a:r>
          <a:endParaRPr lang="en-GB" sz="2900" kern="1200" dirty="0"/>
        </a:p>
      </dsp:txBody>
      <dsp:txXfrm rot="-5400000">
        <a:off x="2221812" y="1513522"/>
        <a:ext cx="902150" cy="1036955"/>
      </dsp:txXfrm>
    </dsp:sp>
    <dsp:sp modelId="{4EC70CFB-0BE3-4AD0-A088-A71C33DD07E3}">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r" defTabSz="1155700">
            <a:lnSpc>
              <a:spcPct val="90000"/>
            </a:lnSpc>
            <a:spcBef>
              <a:spcPct val="0"/>
            </a:spcBef>
            <a:spcAft>
              <a:spcPct val="35000"/>
            </a:spcAft>
          </a:pPr>
          <a:r>
            <a:rPr lang="en-GB" sz="2600" kern="1200" dirty="0" smtClean="0"/>
            <a:t>65-79 year olds</a:t>
          </a:r>
          <a:endParaRPr lang="en-GB" sz="2600" kern="1200" dirty="0"/>
        </a:p>
      </dsp:txBody>
      <dsp:txXfrm>
        <a:off x="336351" y="1580058"/>
        <a:ext cx="1626989" cy="903882"/>
      </dsp:txXfrm>
    </dsp:sp>
    <dsp:sp modelId="{CB8EB422-6FC0-4FA8-A2E9-D41A7160CB57}">
      <dsp:nvSpPr>
        <dsp:cNvPr id="0" name=""/>
        <dsp:cNvSpPr/>
      </dsp:nvSpPr>
      <dsp:spPr>
        <a:xfrm rot="5400000">
          <a:off x="3335133" y="1376684"/>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3637293" y="1513522"/>
        <a:ext cx="902150" cy="1036955"/>
      </dsp:txXfrm>
    </dsp:sp>
    <dsp:sp modelId="{D6223B21-282E-4E55-83DD-E28B8FFF6FBC}">
      <dsp:nvSpPr>
        <dsp:cNvPr id="0" name=""/>
        <dsp:cNvSpPr/>
      </dsp:nvSpPr>
      <dsp:spPr>
        <a:xfrm rot="5400000">
          <a:off x="2630104" y="2655377"/>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29% </a:t>
          </a:r>
          <a:endParaRPr lang="en-GB" sz="2900" kern="1200" dirty="0"/>
        </a:p>
      </dsp:txBody>
      <dsp:txXfrm rot="-5400000">
        <a:off x="2932264" y="2792215"/>
        <a:ext cx="902150" cy="1036955"/>
      </dsp:txXfrm>
    </dsp:sp>
    <dsp:sp modelId="{DDE3740B-7B33-4735-A848-6F6BAF30D1C1}">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t>Aged 80 and over</a:t>
          </a:r>
          <a:endParaRPr lang="en-GB" sz="2600" kern="1200" dirty="0"/>
        </a:p>
      </dsp:txBody>
      <dsp:txXfrm>
        <a:off x="4078426" y="2858751"/>
        <a:ext cx="1681222" cy="903882"/>
      </dsp:txXfrm>
    </dsp:sp>
    <dsp:sp modelId="{F5A1EABA-B2C6-4394-8C29-0A5D72F76DBA}">
      <dsp:nvSpPr>
        <dsp:cNvPr id="0" name=""/>
        <dsp:cNvSpPr/>
      </dsp:nvSpPr>
      <dsp:spPr>
        <a:xfrm rot="5400000">
          <a:off x="1214624" y="2655377"/>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516784" y="2792215"/>
        <a:ext cx="902150" cy="103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A69B-F787-4959-BC1B-C7837027885D}">
      <dsp:nvSpPr>
        <dsp:cNvPr id="0" name=""/>
        <dsp:cNvSpPr/>
      </dsp:nvSpPr>
      <dsp:spPr>
        <a:xfrm>
          <a:off x="1828799" y="50799"/>
          <a:ext cx="2438400" cy="243840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Local authorities</a:t>
          </a:r>
          <a:endParaRPr lang="en-GB" sz="2300" kern="1200" dirty="0"/>
        </a:p>
      </dsp:txBody>
      <dsp:txXfrm>
        <a:off x="2153920" y="477519"/>
        <a:ext cx="1788160" cy="1097280"/>
      </dsp:txXfrm>
    </dsp:sp>
    <dsp:sp modelId="{7E6DC272-221C-41A4-8EE5-494121D8B068}">
      <dsp:nvSpPr>
        <dsp:cNvPr id="0" name=""/>
        <dsp:cNvSpPr/>
      </dsp:nvSpPr>
      <dsp:spPr>
        <a:xfrm>
          <a:off x="2708656" y="1574800"/>
          <a:ext cx="2438400" cy="2438400"/>
        </a:xfrm>
        <a:prstGeom prst="ellipse">
          <a:avLst/>
        </a:prstGeom>
        <a:solidFill>
          <a:schemeClr val="accent5">
            <a:alpha val="50000"/>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Community groups</a:t>
          </a:r>
          <a:endParaRPr lang="en-GB" sz="2300" kern="1200" dirty="0"/>
        </a:p>
      </dsp:txBody>
      <dsp:txXfrm>
        <a:off x="3454400" y="2204720"/>
        <a:ext cx="1463040" cy="1341120"/>
      </dsp:txXfrm>
    </dsp:sp>
    <dsp:sp modelId="{3A21BD8A-260F-4900-A429-F10B23A39392}">
      <dsp:nvSpPr>
        <dsp:cNvPr id="0" name=""/>
        <dsp:cNvSpPr/>
      </dsp:nvSpPr>
      <dsp:spPr>
        <a:xfrm>
          <a:off x="948943" y="1574800"/>
          <a:ext cx="2438400" cy="2438400"/>
        </a:xfrm>
        <a:prstGeom prst="ellipse">
          <a:avLst/>
        </a:prstGeom>
        <a:solidFill>
          <a:schemeClr val="accent5">
            <a:alpha val="50000"/>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Health and social care providers</a:t>
          </a:r>
          <a:endParaRPr lang="en-GB" sz="23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8F00E-D7C9-4511-9EE8-62416CA4AF48}" type="datetimeFigureOut">
              <a:rPr lang="en-GB" smtClean="0"/>
              <a:t>01/11/2016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E8F88-E7A6-43D6-87E3-0E73CF55C3E8}" type="slidenum">
              <a:rPr lang="en-GB" smtClean="0"/>
              <a:t>‹#›</a:t>
            </a:fld>
            <a:endParaRPr lang="en-GB"/>
          </a:p>
        </p:txBody>
      </p:sp>
    </p:spTree>
    <p:extLst>
      <p:ext uri="{BB962C8B-B14F-4D97-AF65-F5344CB8AC3E}">
        <p14:creationId xmlns:p14="http://schemas.microsoft.com/office/powerpoint/2010/main" val="142558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title and wording of</a:t>
            </a:r>
            <a:r>
              <a:rPr lang="en-GB" baseline="0" dirty="0" smtClean="0"/>
              <a:t> the resolution]</a:t>
            </a:r>
          </a:p>
          <a:p>
            <a:endParaRPr lang="en-GB" baseline="0" dirty="0" smtClean="0"/>
          </a:p>
          <a:p>
            <a:r>
              <a:rPr lang="en-GB" dirty="0" smtClean="0"/>
              <a:t>The proposer of this resolution would like to see greater recognition of the impact of loneliness as a serious health issue and for WIs to work with primary, secondary and social care providers to actively identify people suffering with loneliness and to take appropriate action. She would like to see WIs working proactively to alleviate loneliness in their communities.</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1</a:t>
            </a:fld>
            <a:endParaRPr lang="en-GB"/>
          </a:p>
        </p:txBody>
      </p:sp>
    </p:spTree>
    <p:extLst>
      <p:ext uri="{BB962C8B-B14F-4D97-AF65-F5344CB8AC3E}">
        <p14:creationId xmlns:p14="http://schemas.microsoft.com/office/powerpoint/2010/main" val="195493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slide, clicking through each bullet point]</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10</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280E8F88-E7A6-43D6-87E3-0E73CF55C3E8}" type="slidenum">
              <a:rPr lang="en-GB" smtClean="0"/>
              <a:t>11</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resolution addresses an issue which affects everyone and to which a huge number of people are exposed. To explain the topic fully, first I will explain what loneliness is and who it affects</a:t>
            </a:r>
            <a:endParaRPr lang="en-GB" i="1" baseline="0" dirty="0" smtClean="0"/>
          </a:p>
          <a:p>
            <a:r>
              <a:rPr lang="en-GB" i="1" baseline="0" dirty="0" smtClean="0"/>
              <a:t>Click</a:t>
            </a:r>
          </a:p>
          <a:p>
            <a:r>
              <a:rPr lang="en-GB" i="0" baseline="0" dirty="0" smtClean="0"/>
              <a:t>Then I will discuss some of the implications of being lonely </a:t>
            </a:r>
            <a:r>
              <a:rPr lang="en-GB" i="1" baseline="0" dirty="0" smtClean="0"/>
              <a:t>Click</a:t>
            </a:r>
          </a:p>
          <a:p>
            <a:r>
              <a:rPr lang="en-GB" i="0" baseline="0" dirty="0" smtClean="0"/>
              <a:t>How loneliness can be tackled </a:t>
            </a:r>
            <a:r>
              <a:rPr lang="en-GB" i="1" baseline="0" dirty="0" smtClean="0"/>
              <a:t>Click</a:t>
            </a:r>
            <a:endParaRPr lang="en-GB" i="0" baseline="0" dirty="0" smtClean="0"/>
          </a:p>
          <a:p>
            <a:r>
              <a:rPr lang="en-GB" i="0" baseline="0" dirty="0" smtClean="0"/>
              <a:t>I will go on to give a brief overview of what is happening at a national level to tackle loneliness </a:t>
            </a:r>
            <a:r>
              <a:rPr lang="en-GB" i="1" baseline="0" dirty="0" smtClean="0"/>
              <a:t>Click</a:t>
            </a:r>
          </a:p>
          <a:p>
            <a:r>
              <a:rPr lang="en-GB" i="0" baseline="0" dirty="0" smtClean="0"/>
              <a:t>Then I’ll discuss how the WI could possibly work on this resolution if it were to pass </a:t>
            </a:r>
            <a:r>
              <a:rPr lang="en-GB" i="1" baseline="0" dirty="0" smtClean="0"/>
              <a:t>Click</a:t>
            </a:r>
          </a:p>
          <a:p>
            <a:r>
              <a:rPr lang="en-GB" i="0" baseline="0" dirty="0" smtClean="0"/>
              <a:t>And then round off the discussion with some key arguments for and against the motion </a:t>
            </a:r>
            <a:r>
              <a:rPr lang="en-GB" i="1" baseline="0" dirty="0" smtClean="0"/>
              <a:t>Click</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2</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 set definition of loneliness, but it is generally described as a “mismatch between the quantity and quality of social relationships that we have, and those that we want.” </a:t>
            </a:r>
            <a:r>
              <a:rPr lang="en-GB" i="1" dirty="0" smtClean="0"/>
              <a:t>Click</a:t>
            </a:r>
            <a:endParaRPr lang="en-GB" dirty="0" smtClean="0"/>
          </a:p>
          <a:p>
            <a:endParaRPr lang="en-GB" dirty="0" smtClean="0"/>
          </a:p>
          <a:p>
            <a:r>
              <a:rPr lang="en-GB" dirty="0" smtClean="0"/>
              <a:t>It’s an emotional, rather than physical, state. It is not the same as social isolation, although people who are socially isolated are at greater risk of loneliness.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3</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Loneliness does not just affect older people; </a:t>
            </a:r>
          </a:p>
          <a:p>
            <a:endParaRPr lang="en-GB" baseline="0" dirty="0" smtClean="0"/>
          </a:p>
          <a:p>
            <a:r>
              <a:rPr lang="en-GB" baseline="0" dirty="0" smtClean="0"/>
              <a:t>As we can see from this graphic, 15% </a:t>
            </a:r>
            <a:r>
              <a:rPr lang="en-GB" i="1" baseline="0" dirty="0" smtClean="0"/>
              <a:t>Click </a:t>
            </a:r>
            <a:r>
              <a:rPr lang="en-GB" baseline="0" dirty="0" smtClean="0"/>
              <a:t>of working aged people </a:t>
            </a:r>
            <a:r>
              <a:rPr lang="en-GB" i="1" baseline="0" dirty="0" smtClean="0"/>
              <a:t>Click </a:t>
            </a:r>
            <a:r>
              <a:rPr lang="en-GB" baseline="0" dirty="0" smtClean="0"/>
              <a:t>; a similar number of people </a:t>
            </a:r>
            <a:r>
              <a:rPr lang="en-GB" i="1" baseline="0" dirty="0" smtClean="0"/>
              <a:t>Click </a:t>
            </a:r>
            <a:r>
              <a:rPr lang="en-GB" baseline="0" dirty="0" smtClean="0"/>
              <a:t> aged 65-79 </a:t>
            </a:r>
            <a:r>
              <a:rPr lang="en-GB" i="1" baseline="0" dirty="0" smtClean="0"/>
              <a:t>Click </a:t>
            </a:r>
            <a:r>
              <a:rPr lang="en-GB" baseline="0" dirty="0" smtClean="0"/>
              <a:t>; and 29% of people </a:t>
            </a:r>
            <a:r>
              <a:rPr lang="en-GB" i="1" baseline="0" dirty="0" smtClean="0"/>
              <a:t>Click </a:t>
            </a:r>
            <a:r>
              <a:rPr lang="en-GB" baseline="0" dirty="0" smtClean="0"/>
              <a:t> aged 80 and over </a:t>
            </a:r>
            <a:r>
              <a:rPr lang="en-GB" i="1" baseline="0" dirty="0" smtClean="0"/>
              <a:t>Click  </a:t>
            </a:r>
            <a:r>
              <a:rPr lang="en-GB" baseline="0" dirty="0" smtClean="0"/>
              <a:t>experience loneliness. </a:t>
            </a:r>
          </a:p>
          <a:p>
            <a:endParaRPr lang="en-GB" baseline="0" dirty="0" smtClean="0"/>
          </a:p>
          <a:p>
            <a:r>
              <a:rPr lang="en-GB" baseline="0" dirty="0" smtClean="0"/>
              <a:t>And it can effect anyone; personal circumstances, such as bereavement, poor health, living alone, living away from family, a lack of transport, becoming a carer, or living on a low income can make someone more vulnerable to feelings of loneliness.</a:t>
            </a:r>
          </a:p>
          <a:p>
            <a:endParaRPr lang="en-GB" baseline="0" dirty="0" smtClean="0"/>
          </a:p>
          <a:p>
            <a:r>
              <a:rPr lang="en-GB" baseline="0" dirty="0" smtClean="0"/>
              <a:t>The potential to be exposed to these risk factors increases with age, and so older people are more likely to suffer from loneliness, and it has been found that belonging to a minority ethnic or social group can also make people more vulnerable to loneliness. </a:t>
            </a:r>
          </a:p>
          <a:p>
            <a:endParaRPr lang="en-GB" i="1" baseline="0" dirty="0" smtClean="0"/>
          </a:p>
          <a:p>
            <a:r>
              <a:rPr lang="en-GB" baseline="0" dirty="0" smtClean="0"/>
              <a:t>And in an era of council cuts, many of the support services which ensure people don’t fall into loneliness, such as Children Centre’s and bus services are closing or losing their funding. </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4</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health and social implications for people who suffer from loneliness. </a:t>
            </a:r>
          </a:p>
          <a:p>
            <a:endParaRPr lang="en-GB" baseline="0" dirty="0" smtClean="0"/>
          </a:p>
          <a:p>
            <a:r>
              <a:rPr lang="en-GB" baseline="0" dirty="0" smtClean="0"/>
              <a:t>If you’re lonely you’re more likely to suffer from depression </a:t>
            </a:r>
            <a:r>
              <a:rPr lang="en-GB" i="1" baseline="0" dirty="0" smtClean="0"/>
              <a:t>click , </a:t>
            </a:r>
          </a:p>
          <a:p>
            <a:r>
              <a:rPr lang="en-GB" i="0" baseline="0" dirty="0" smtClean="0"/>
              <a:t>have an increased </a:t>
            </a:r>
            <a:r>
              <a:rPr lang="en-GB" baseline="0" dirty="0" smtClean="0"/>
              <a:t>risk of high blood pressure </a:t>
            </a:r>
            <a:r>
              <a:rPr lang="en-GB" i="1" baseline="0" dirty="0" smtClean="0"/>
              <a:t>click </a:t>
            </a:r>
            <a:r>
              <a:rPr lang="en-GB" i="0" baseline="0" dirty="0" smtClean="0"/>
              <a:t>are m</a:t>
            </a:r>
            <a:r>
              <a:rPr lang="en-GB" baseline="0" dirty="0" smtClean="0"/>
              <a:t>ore likely to develop dementia </a:t>
            </a:r>
            <a:r>
              <a:rPr lang="en-GB" i="1" baseline="0" dirty="0" smtClean="0"/>
              <a:t>click, </a:t>
            </a:r>
          </a:p>
          <a:p>
            <a:r>
              <a:rPr lang="en-GB" i="0" baseline="0" dirty="0" smtClean="0"/>
              <a:t>Loneliness is m</a:t>
            </a:r>
            <a:r>
              <a:rPr lang="en-GB" baseline="0" dirty="0" smtClean="0"/>
              <a:t>ore damaging to health than physical inactivity or obesity </a:t>
            </a:r>
            <a:r>
              <a:rPr lang="en-GB" i="1" baseline="0" dirty="0" smtClean="0"/>
              <a:t>click, </a:t>
            </a:r>
          </a:p>
          <a:p>
            <a:r>
              <a:rPr lang="en-GB" i="0" baseline="0" dirty="0" smtClean="0"/>
              <a:t>And h</a:t>
            </a:r>
            <a:r>
              <a:rPr lang="en-GB" baseline="0" dirty="0" smtClean="0"/>
              <a:t>ealth implications on a par with smoking 15 cigarettes a day </a:t>
            </a:r>
            <a:r>
              <a:rPr lang="en-GB" i="1" baseline="0" dirty="0" smtClean="0"/>
              <a:t>click, </a:t>
            </a:r>
            <a:endParaRPr lang="en-GB" baseline="0" dirty="0" smtClean="0"/>
          </a:p>
          <a:p>
            <a:endParaRPr lang="en-GB" dirty="0" smtClean="0"/>
          </a:p>
          <a:p>
            <a:r>
              <a:rPr lang="en-GB" dirty="0" smtClean="0"/>
              <a:t>This</a:t>
            </a:r>
            <a:r>
              <a:rPr lang="en-GB" baseline="0" dirty="0" smtClean="0"/>
              <a:t> leads to pressures on social services – older people who are lonely are, on average 1.8 times more likely to visit their GP </a:t>
            </a:r>
            <a:r>
              <a:rPr lang="en-GB" i="1" baseline="0" dirty="0" smtClean="0"/>
              <a:t>click</a:t>
            </a:r>
            <a:r>
              <a:rPr lang="en-GB" baseline="0" dirty="0" smtClean="0"/>
              <a:t>, </a:t>
            </a:r>
          </a:p>
          <a:p>
            <a:r>
              <a:rPr lang="en-GB" baseline="0" dirty="0" smtClean="0"/>
              <a:t>1.6 times more likely to visit A&amp;E </a:t>
            </a:r>
            <a:r>
              <a:rPr lang="en-GB" i="1" baseline="0" dirty="0" smtClean="0"/>
              <a:t>click </a:t>
            </a:r>
          </a:p>
          <a:p>
            <a:r>
              <a:rPr lang="en-GB" baseline="0" dirty="0" smtClean="0"/>
              <a:t>and 3.5 times more likely to enter local authority residential care </a:t>
            </a:r>
            <a:r>
              <a:rPr lang="en-GB" i="1" baseline="0" dirty="0" smtClean="0"/>
              <a:t>click</a:t>
            </a:r>
            <a:r>
              <a:rPr lang="en-GB" baseline="0" dirty="0" smtClean="0"/>
              <a:t>. </a:t>
            </a:r>
          </a:p>
          <a:p>
            <a:endParaRPr lang="en-GB" baseline="0" dirty="0" smtClean="0"/>
          </a:p>
          <a:p>
            <a:r>
              <a:rPr lang="en-GB" dirty="0" smtClean="0"/>
              <a:t>So tackling loneliness therefore makes sense, not just from a social and ethical perspective, but also from an economic perspective</a:t>
            </a:r>
            <a:r>
              <a:rPr lang="en-GB" baseline="0" dirty="0" smtClean="0"/>
              <a:t> </a:t>
            </a:r>
            <a:endParaRPr lang="en-GB" i="1" baseline="0" dirty="0" smtClean="0"/>
          </a:p>
          <a:p>
            <a:endParaRPr lang="en-GB" i="1" baseline="0" dirty="0" smtClean="0"/>
          </a:p>
          <a:p>
            <a:r>
              <a:rPr lang="en-GB" dirty="0" smtClean="0"/>
              <a:t>The Local Government Association maintains that implementing measures to combat loneliness don’t need to be financially burdensome, particularly if existing resources are better targeted. </a:t>
            </a:r>
          </a:p>
          <a:p>
            <a:r>
              <a:rPr lang="en-GB" dirty="0" smtClean="0"/>
              <a:t>In fact, a scheme in Gloucestershire to identify the most lonely and isolated in the community resulted in savings of £1.2million to health and social care services, with every £1 invested in the scheme seeing a return in investment of £3.10. </a:t>
            </a:r>
          </a:p>
          <a:p>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5</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Combating loneliness requires input from a wide range of partners, including local authorities, </a:t>
            </a:r>
            <a:r>
              <a:rPr lang="en-GB" i="1" dirty="0" smtClean="0"/>
              <a:t>click</a:t>
            </a:r>
            <a:r>
              <a:rPr lang="en-GB" dirty="0" smtClean="0"/>
              <a:t> health and social care providers, </a:t>
            </a:r>
            <a:r>
              <a:rPr lang="en-GB" i="1" dirty="0" smtClean="0"/>
              <a:t>click </a:t>
            </a:r>
            <a:r>
              <a:rPr lang="en-GB" dirty="0" smtClean="0"/>
              <a:t>and community groups </a:t>
            </a:r>
            <a:r>
              <a:rPr lang="en-GB" i="1" dirty="0" smtClean="0"/>
              <a:t>click</a:t>
            </a:r>
            <a:r>
              <a:rPr lang="en-GB" dirty="0" smtClean="0"/>
              <a:t>. </a:t>
            </a:r>
          </a:p>
          <a:p>
            <a:endParaRPr lang="en-GB" dirty="0" smtClean="0"/>
          </a:p>
          <a:p>
            <a:r>
              <a:rPr lang="en-GB" dirty="0" smtClean="0"/>
              <a:t>Raising awareness and removing the stigma that is attached to being lonely is an important first step in ensuring that people who are lonely, but may not recognise the fact (or feel reluctant to admit it) start accessing the help and services that they need. </a:t>
            </a:r>
          </a:p>
          <a:p>
            <a:endParaRPr lang="en-GB" dirty="0" smtClean="0"/>
          </a:p>
          <a:p>
            <a:r>
              <a:rPr lang="en-GB" dirty="0" smtClean="0"/>
              <a:t>Local authorities use a range of techniques and work with a variety of local agencies to reach out to people who are lonely and encourage them to use services offered. </a:t>
            </a:r>
          </a:p>
          <a:p>
            <a:endParaRPr lang="en-GB" dirty="0" smtClean="0"/>
          </a:p>
          <a:p>
            <a:r>
              <a:rPr lang="en-GB" dirty="0" smtClean="0"/>
              <a:t>These include mapping against common risk factors to proactively target people who may need more social support, as well as using mass-media, mail-outs and leaflets to promote their activities. </a:t>
            </a:r>
          </a:p>
          <a:p>
            <a:endParaRPr lang="en-GB" dirty="0" smtClean="0"/>
          </a:p>
          <a:p>
            <a:r>
              <a:rPr lang="en-GB" dirty="0" smtClean="0"/>
              <a:t>Forging local partnerships and harnessing volunteers within the community is another key way to identify lonely people. For example hospitals or social workers might refer an at-risk individual to a charities’ befriending service, or the same charity might link in with community groups to promote their service and try to extend their reach to people who haven’t yet been identified. </a:t>
            </a:r>
          </a:p>
          <a:p>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6</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Strategies to combat loneliness tend to focus on local, rather than national, action. </a:t>
            </a:r>
            <a:r>
              <a:rPr lang="en-GB" i="1" baseline="0" dirty="0" smtClean="0"/>
              <a:t>click</a:t>
            </a:r>
            <a:endParaRPr lang="en-GB" baseline="0" dirty="0" smtClean="0"/>
          </a:p>
          <a:p>
            <a:r>
              <a:rPr lang="en-GB" baseline="0" dirty="0" smtClean="0"/>
              <a:t>Some have called on the government to incorporate loneliness as a mandatory requirement for local health and wellbeing strategies – at present this is voluntary. </a:t>
            </a:r>
            <a:r>
              <a:rPr lang="en-GB" i="1" baseline="0" dirty="0" smtClean="0"/>
              <a:t>click</a:t>
            </a:r>
            <a:endParaRPr lang="en-GB" baseline="0" dirty="0" smtClean="0"/>
          </a:p>
          <a:p>
            <a:r>
              <a:rPr lang="en-GB" baseline="0" dirty="0" smtClean="0"/>
              <a:t>The Welsh Government’s Strategy for Older People in Wales 2013-2023 recognises the importance of social wellbeing for older people, </a:t>
            </a:r>
            <a:r>
              <a:rPr lang="en-GB" i="1" baseline="0" dirty="0" smtClean="0"/>
              <a:t>click    </a:t>
            </a:r>
            <a:r>
              <a:rPr lang="en-GB" baseline="0" dirty="0" smtClean="0"/>
              <a:t>however research from the RVS shows that re-</a:t>
            </a:r>
            <a:r>
              <a:rPr lang="en-GB" baseline="0" dirty="0" err="1" smtClean="0"/>
              <a:t>ablement</a:t>
            </a:r>
            <a:r>
              <a:rPr lang="en-GB" baseline="0" dirty="0" smtClean="0"/>
              <a:t> services still tend to focus on improving physical wellbeing, to the detriment of those that address emotional and social wellbeing. </a:t>
            </a:r>
          </a:p>
          <a:p>
            <a:r>
              <a:rPr lang="en-GB" baseline="0" dirty="0" smtClean="0"/>
              <a:t>Overall, current UK and Welsh Government interventions tend to focus on older people. </a:t>
            </a:r>
            <a:r>
              <a:rPr lang="en-GB" i="1" baseline="0" dirty="0" smtClean="0"/>
              <a:t>click</a:t>
            </a:r>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7</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 national level, the NFWI could work with partners to shine a spotlight on the issue. </a:t>
            </a:r>
            <a:r>
              <a:rPr lang="en-GB" i="1" baseline="0" dirty="0" smtClean="0"/>
              <a:t>click</a:t>
            </a:r>
          </a:p>
          <a:p>
            <a:r>
              <a:rPr lang="en-GB" baseline="0" dirty="0" smtClean="0"/>
              <a:t>The WI could call on the UK government to ensure that loneliness is explicitly acknowledged in local health strategies. </a:t>
            </a:r>
            <a:r>
              <a:rPr lang="en-GB" i="1" baseline="0" dirty="0" smtClean="0"/>
              <a:t>click</a:t>
            </a:r>
            <a:r>
              <a:rPr lang="en-GB" baseline="0" dirty="0" smtClean="0"/>
              <a:t> </a:t>
            </a:r>
          </a:p>
          <a:p>
            <a:r>
              <a:rPr lang="en-GB" baseline="0" dirty="0" smtClean="0"/>
              <a:t>In Wales, the NFWI could call on the government to encourage Local Health Boards to embed loneliness into their plans as part of its prudent healthcare drive, recognising that tackling loneliness is good for the future of the NHS as well as for people. </a:t>
            </a:r>
            <a:r>
              <a:rPr lang="en-GB" i="1" baseline="0" dirty="0" smtClean="0"/>
              <a:t>click</a:t>
            </a:r>
            <a:endParaRPr lang="en-GB" baseline="0" dirty="0" smtClean="0"/>
          </a:p>
          <a:p>
            <a:endParaRPr lang="en-GB" baseline="0" dirty="0" smtClean="0"/>
          </a:p>
          <a:p>
            <a:r>
              <a:rPr lang="en-GB" baseline="0" dirty="0" smtClean="0"/>
              <a:t>At a local and regional level, WIs and Federations would be in a good position to use their networks to work in partnership with their local authority, health and social care providers, and local charities to help identify people who are lonely, or at risk of loneliness. </a:t>
            </a:r>
            <a:r>
              <a:rPr lang="en-GB" i="1" baseline="0" dirty="0" smtClean="0"/>
              <a:t>Click</a:t>
            </a:r>
          </a:p>
          <a:p>
            <a:r>
              <a:rPr lang="en-GB" baseline="0" dirty="0" smtClean="0"/>
              <a:t>They could also help identify areas where people may be especially vulnerable, and organise dedicated activities to reach out to these people. </a:t>
            </a:r>
            <a:r>
              <a:rPr lang="en-GB" i="1" baseline="0" dirty="0" smtClean="0"/>
              <a:t>click</a:t>
            </a:r>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8</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slide, clicking through each bullet point]</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9</a:t>
            </a:fld>
            <a:endParaRPr lang="en-GB"/>
          </a:p>
        </p:txBody>
      </p:sp>
    </p:spTree>
    <p:extLst>
      <p:ext uri="{BB962C8B-B14F-4D97-AF65-F5344CB8AC3E}">
        <p14:creationId xmlns:p14="http://schemas.microsoft.com/office/powerpoint/2010/main" val="224166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8317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4499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93916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verall Presentation Title layout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Tree>
    <p:extLst>
      <p:ext uri="{BB962C8B-B14F-4D97-AF65-F5344CB8AC3E}">
        <p14:creationId xmlns:p14="http://schemas.microsoft.com/office/powerpoint/2010/main" val="33537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equal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4176713"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4661696" y="1636233"/>
            <a:ext cx="4176713" cy="3310776"/>
          </a:xfrm>
          <a:prstGeom prst="rect">
            <a:avLst/>
          </a:prstGeom>
        </p:spPr>
        <p:txBody>
          <a:bodyPr/>
          <a:lstStyle/>
          <a:p>
            <a:endParaRPr lang="en-GB" dirty="0"/>
          </a:p>
        </p:txBody>
      </p:sp>
    </p:spTree>
    <p:extLst>
      <p:ext uri="{BB962C8B-B14F-4D97-AF65-F5344CB8AC3E}">
        <p14:creationId xmlns:p14="http://schemas.microsoft.com/office/powerpoint/2010/main" val="230829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different sized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2664000"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3203847" y="1636233"/>
            <a:ext cx="5626800" cy="3310776"/>
          </a:xfrm>
          <a:prstGeom prst="rect">
            <a:avLst/>
          </a:prstGeom>
        </p:spPr>
        <p:txBody>
          <a:bodyPr/>
          <a:lstStyle/>
          <a:p>
            <a:endParaRPr lang="en-GB" dirty="0"/>
          </a:p>
        </p:txBody>
      </p:sp>
    </p:spTree>
    <p:extLst>
      <p:ext uri="{BB962C8B-B14F-4D97-AF65-F5344CB8AC3E}">
        <p14:creationId xmlns:p14="http://schemas.microsoft.com/office/powerpoint/2010/main" val="63249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1"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3" name="Content Placeholder 2"/>
          <p:cNvSpPr>
            <a:spLocks noGrp="1"/>
          </p:cNvSpPr>
          <p:nvPr>
            <p:ph idx="1" hasCustomPrompt="1"/>
          </p:nvPr>
        </p:nvSpPr>
        <p:spPr>
          <a:xfrm>
            <a:off x="226801" y="1132034"/>
            <a:ext cx="8650485"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675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layout (1 per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0" y="1549858"/>
            <a:ext cx="7772400" cy="1020447"/>
          </a:xfrm>
        </p:spPr>
        <p:txBody>
          <a:bodyPr lIns="36000" tIns="36000" rIns="36000" bIns="36000" anchor="b"/>
          <a:lstStyle>
            <a:lvl1pPr algn="l">
              <a:defRPr sz="4000" b="1" cap="all" baseline="0">
                <a:latin typeface="Arial Narrow" panose="020B0606020202030204" pitchFamily="34" charset="0"/>
              </a:defRPr>
            </a:lvl1pPr>
          </a:lstStyle>
          <a:p>
            <a:r>
              <a:rPr lang="en-US" dirty="0" smtClean="0"/>
              <a:t>Insert section title here</a:t>
            </a:r>
            <a:endParaRPr lang="en-GB" dirty="0"/>
          </a:p>
        </p:txBody>
      </p:sp>
      <p:sp>
        <p:nvSpPr>
          <p:cNvPr id="3" name="Text Placeholder 2"/>
          <p:cNvSpPr>
            <a:spLocks noGrp="1"/>
          </p:cNvSpPr>
          <p:nvPr>
            <p:ph type="body" idx="1" hasCustomPrompt="1"/>
          </p:nvPr>
        </p:nvSpPr>
        <p:spPr>
          <a:xfrm>
            <a:off x="226800" y="2598376"/>
            <a:ext cx="7772400" cy="1125191"/>
          </a:xfrm>
          <a:prstGeom prst="rect">
            <a:avLst/>
          </a:prstGeom>
        </p:spPr>
        <p:txBody>
          <a:bodyPr anchor="t"/>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Insert section sub title here, e.g. the name of the person presenting</a:t>
            </a:r>
          </a:p>
        </p:txBody>
      </p:sp>
    </p:spTree>
    <p:extLst>
      <p:ext uri="{BB962C8B-B14F-4D97-AF65-F5344CB8AC3E}">
        <p14:creationId xmlns:p14="http://schemas.microsoft.com/office/powerpoint/2010/main" val="77987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7" name="Content Placeholder 2"/>
          <p:cNvSpPr>
            <a:spLocks noGrp="1"/>
          </p:cNvSpPr>
          <p:nvPr>
            <p:ph idx="1" hasCustomPrompt="1"/>
          </p:nvPr>
        </p:nvSpPr>
        <p:spPr>
          <a:xfrm>
            <a:off x="226800"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4716016"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668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inglelarge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26800" y="1132034"/>
            <a:ext cx="2664000" cy="3599289"/>
          </a:xfrm>
          <a:prstGeom prst="rect">
            <a:avLst/>
          </a:prstGeom>
        </p:spPr>
        <p:txBody>
          <a:bodyPr lIns="36000" tIns="36000" rIns="36000" bIns="36000"/>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6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3231466" y="1133650"/>
            <a:ext cx="5626800" cy="3599785"/>
          </a:xfrm>
          <a:prstGeom prst="rect">
            <a:avLst/>
          </a:prstGeom>
        </p:spPr>
        <p:txBody>
          <a:bodyPr/>
          <a:lstStyle/>
          <a:p>
            <a:endParaRPr lang="en-GB"/>
          </a:p>
        </p:txBody>
      </p:sp>
    </p:spTree>
    <p:extLst>
      <p:ext uri="{BB962C8B-B14F-4D97-AF65-F5344CB8AC3E}">
        <p14:creationId xmlns:p14="http://schemas.microsoft.com/office/powerpoint/2010/main" val="257844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1132034"/>
            <a:ext cx="5626149"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Tree>
    <p:extLst>
      <p:ext uri="{BB962C8B-B14F-4D97-AF65-F5344CB8AC3E}">
        <p14:creationId xmlns:p14="http://schemas.microsoft.com/office/powerpoint/2010/main" val="336322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19466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ntroduction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2211821"/>
            <a:ext cx="5626149" cy="2519502"/>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
        <p:nvSpPr>
          <p:cNvPr id="5" name="Content Placeholder 2"/>
          <p:cNvSpPr>
            <a:spLocks noGrp="1"/>
          </p:cNvSpPr>
          <p:nvPr>
            <p:ph idx="11" hasCustomPrompt="1"/>
          </p:nvPr>
        </p:nvSpPr>
        <p:spPr>
          <a:xfrm>
            <a:off x="226801" y="1132035"/>
            <a:ext cx="5626149" cy="935815"/>
          </a:xfrm>
          <a:prstGeom prst="rect">
            <a:avLst/>
          </a:prstGeom>
        </p:spPr>
        <p:txBody>
          <a:bodyPr lIns="36000" tIns="36000" rIns="36000" bIns="36000"/>
          <a:lstStyle>
            <a:lvl1pPr marL="0" indent="0">
              <a:buFontTx/>
              <a:buNone/>
              <a:defRPr lang="en-GB" sz="1800" b="1" i="0" u="none" strike="noStrike" baseline="0" smtClean="0">
                <a:latin typeface="+mj-lt"/>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GB" i="0" dirty="0" smtClean="0"/>
              <a:t>This is the area where you should put your introduction to the slide. </a:t>
            </a:r>
            <a:br>
              <a:rPr lang="en-GB" i="0" dirty="0" smtClean="0"/>
            </a:br>
            <a:r>
              <a:rPr lang="en-GB" i="0" dirty="0" smtClean="0"/>
              <a:t>3 lines maximum.</a:t>
            </a:r>
          </a:p>
        </p:txBody>
      </p:sp>
    </p:spTree>
    <p:extLst>
      <p:ext uri="{BB962C8B-B14F-4D97-AF65-F5344CB8AC3E}">
        <p14:creationId xmlns:p14="http://schemas.microsoft.com/office/powerpoint/2010/main" val="293940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lding slide layout (picture, e.g.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1189" y="628456"/>
            <a:ext cx="7921625" cy="4102421"/>
          </a:xfrm>
          <a:prstGeom prst="rect">
            <a:avLst/>
          </a:prstGeom>
        </p:spPr>
        <p:txBody>
          <a:bodyPr/>
          <a:lstStyle/>
          <a:p>
            <a:endParaRPr lang="en-GB"/>
          </a:p>
        </p:txBody>
      </p:sp>
    </p:spTree>
    <p:extLst>
      <p:ext uri="{BB962C8B-B14F-4D97-AF65-F5344CB8AC3E}">
        <p14:creationId xmlns:p14="http://schemas.microsoft.com/office/powerpoint/2010/main" val="9447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0433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EACBA-0871-489D-BA7C-A5F6F9DAE974}"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99087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EACBA-0871-489D-BA7C-A5F6F9DAE974}" type="datetimeFigureOut">
              <a:rPr lang="en-GB" smtClean="0"/>
              <a:t>01/11/2016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650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EACBA-0871-489D-BA7C-A5F6F9DAE974}" type="datetimeFigureOut">
              <a:rPr lang="en-GB" smtClean="0"/>
              <a:t>01/11/2016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5455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ACBA-0871-489D-BA7C-A5F6F9DAE974}" type="datetimeFigureOut">
              <a:rPr lang="en-GB" smtClean="0"/>
              <a:t>01/11/2016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46030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6378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40738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CBA-0871-489D-BA7C-A5F6F9DAE974}" type="datetimeFigureOut">
              <a:rPr lang="en-GB" smtClean="0"/>
              <a:t>01/11/2016</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33BD4E-5BD2-47DB-B6E2-ED469093ABDD}" type="slidenum">
              <a:rPr lang="en-GB" smtClean="0"/>
              <a:t>‹#›</a:t>
            </a:fld>
            <a:endParaRPr lang="en-GB"/>
          </a:p>
        </p:txBody>
      </p:sp>
    </p:spTree>
    <p:extLst>
      <p:ext uri="{BB962C8B-B14F-4D97-AF65-F5344CB8AC3E}">
        <p14:creationId xmlns:p14="http://schemas.microsoft.com/office/powerpoint/2010/main" val="159474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4" y="385645"/>
            <a:ext cx="6283325" cy="5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8" tIns="40825" rIns="81648" bIns="40825" numCol="1" anchor="ctr" anchorCtr="0" compatLnSpc="1">
            <a:prstTxWarp prst="textNoShape">
              <a:avLst/>
            </a:prstTxWarp>
          </a:bodyPr>
          <a:lstStyle/>
          <a:p>
            <a:pPr lvl="0"/>
            <a:r>
              <a:rPr lang="en-GB" dirty="0" smtClean="0"/>
              <a:t>The NFWI MS PowerPoint Slide Master</a:t>
            </a:r>
          </a:p>
        </p:txBody>
      </p:sp>
      <p:sp>
        <p:nvSpPr>
          <p:cNvPr id="1027" name="Rectangle 3"/>
          <p:cNvSpPr>
            <a:spLocks noChangeArrowheads="1"/>
          </p:cNvSpPr>
          <p:nvPr/>
        </p:nvSpPr>
        <p:spPr bwMode="auto">
          <a:xfrm>
            <a:off x="295276" y="874443"/>
            <a:ext cx="8569325" cy="12696"/>
          </a:xfrm>
          <a:prstGeom prst="rect">
            <a:avLst/>
          </a:prstGeom>
          <a:solidFill>
            <a:srgbClr val="5E78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dirty="0">
              <a:solidFill>
                <a:srgbClr val="004236"/>
              </a:solidFill>
              <a:latin typeface="Georgia" pitchFamily="18" charset="0"/>
            </a:endParaRPr>
          </a:p>
        </p:txBody>
      </p:sp>
      <p:pic>
        <p:nvPicPr>
          <p:cNvPr id="1028" name="Picture 4" descr="theWI_StrapStack_RG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338034"/>
            <a:ext cx="622300" cy="44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2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815975" rtl="0" eaLnBrk="0" fontAlgn="base" hangingPunct="0">
        <a:spcBef>
          <a:spcPct val="0"/>
        </a:spcBef>
        <a:spcAft>
          <a:spcPct val="0"/>
        </a:spcAft>
        <a:defRPr sz="2400" baseline="0">
          <a:solidFill>
            <a:srgbClr val="004236"/>
          </a:solidFill>
          <a:latin typeface="+mj-lt"/>
          <a:ea typeface="+mj-ea"/>
          <a:cs typeface="+mj-cs"/>
        </a:defRPr>
      </a:lvl1pPr>
      <a:lvl2pPr algn="l" defTabSz="815975" rtl="0" eaLnBrk="0" fontAlgn="base" hangingPunct="0">
        <a:spcBef>
          <a:spcPct val="0"/>
        </a:spcBef>
        <a:spcAft>
          <a:spcPct val="0"/>
        </a:spcAft>
        <a:defRPr sz="2400">
          <a:solidFill>
            <a:srgbClr val="004236"/>
          </a:solidFill>
          <a:latin typeface="Georgia" pitchFamily="18" charset="0"/>
        </a:defRPr>
      </a:lvl2pPr>
      <a:lvl3pPr algn="l" defTabSz="815975" rtl="0" eaLnBrk="0" fontAlgn="base" hangingPunct="0">
        <a:spcBef>
          <a:spcPct val="0"/>
        </a:spcBef>
        <a:spcAft>
          <a:spcPct val="0"/>
        </a:spcAft>
        <a:defRPr sz="2400">
          <a:solidFill>
            <a:srgbClr val="004236"/>
          </a:solidFill>
          <a:latin typeface="Georgia" pitchFamily="18" charset="0"/>
        </a:defRPr>
      </a:lvl3pPr>
      <a:lvl4pPr algn="l" defTabSz="815975" rtl="0" eaLnBrk="0" fontAlgn="base" hangingPunct="0">
        <a:spcBef>
          <a:spcPct val="0"/>
        </a:spcBef>
        <a:spcAft>
          <a:spcPct val="0"/>
        </a:spcAft>
        <a:defRPr sz="2400">
          <a:solidFill>
            <a:srgbClr val="004236"/>
          </a:solidFill>
          <a:latin typeface="Georgia" pitchFamily="18" charset="0"/>
        </a:defRPr>
      </a:lvl4pPr>
      <a:lvl5pPr algn="l" defTabSz="815975" rtl="0" eaLnBrk="0" fontAlgn="base" hangingPunct="0">
        <a:spcBef>
          <a:spcPct val="0"/>
        </a:spcBef>
        <a:spcAft>
          <a:spcPct val="0"/>
        </a:spcAft>
        <a:defRPr sz="2400">
          <a:solidFill>
            <a:srgbClr val="004236"/>
          </a:solidFill>
          <a:latin typeface="Georgia" pitchFamily="18" charset="0"/>
        </a:defRPr>
      </a:lvl5pPr>
      <a:lvl6pPr marL="457200" algn="l" defTabSz="815975" rtl="0" fontAlgn="base">
        <a:spcBef>
          <a:spcPct val="0"/>
        </a:spcBef>
        <a:spcAft>
          <a:spcPct val="0"/>
        </a:spcAft>
        <a:defRPr sz="2400">
          <a:solidFill>
            <a:srgbClr val="004236"/>
          </a:solidFill>
          <a:latin typeface="Georgia" pitchFamily="18" charset="0"/>
        </a:defRPr>
      </a:lvl6pPr>
      <a:lvl7pPr marL="914400" algn="l" defTabSz="815975" rtl="0" fontAlgn="base">
        <a:spcBef>
          <a:spcPct val="0"/>
        </a:spcBef>
        <a:spcAft>
          <a:spcPct val="0"/>
        </a:spcAft>
        <a:defRPr sz="2400">
          <a:solidFill>
            <a:srgbClr val="004236"/>
          </a:solidFill>
          <a:latin typeface="Georgia" pitchFamily="18" charset="0"/>
        </a:defRPr>
      </a:lvl7pPr>
      <a:lvl8pPr marL="1371600" algn="l" defTabSz="815975" rtl="0" fontAlgn="base">
        <a:spcBef>
          <a:spcPct val="0"/>
        </a:spcBef>
        <a:spcAft>
          <a:spcPct val="0"/>
        </a:spcAft>
        <a:defRPr sz="2400">
          <a:solidFill>
            <a:srgbClr val="004236"/>
          </a:solidFill>
          <a:latin typeface="Georgia" pitchFamily="18" charset="0"/>
        </a:defRPr>
      </a:lvl8pPr>
      <a:lvl9pPr marL="1828800" algn="l" defTabSz="815975" rtl="0" fontAlgn="base">
        <a:spcBef>
          <a:spcPct val="0"/>
        </a:spcBef>
        <a:spcAft>
          <a:spcPct val="0"/>
        </a:spcAft>
        <a:defRPr sz="2400">
          <a:solidFill>
            <a:srgbClr val="004236"/>
          </a:solidFill>
          <a:latin typeface="Georgia" pitchFamily="18" charset="0"/>
        </a:defRPr>
      </a:lvl9pPr>
    </p:titleStyle>
    <p:bodyStyle>
      <a:lvl1pPr marL="307975" indent="-307975" algn="l" defTabSz="815975" rtl="0" eaLnBrk="0" fontAlgn="base" hangingPunct="0">
        <a:spcBef>
          <a:spcPct val="20000"/>
        </a:spcBef>
        <a:spcAft>
          <a:spcPct val="0"/>
        </a:spcAft>
        <a:buChar char="•"/>
        <a:defRPr sz="2900">
          <a:solidFill>
            <a:srgbClr val="004236"/>
          </a:solidFill>
          <a:latin typeface="+mn-lt"/>
          <a:ea typeface="+mn-ea"/>
          <a:cs typeface="+mn-cs"/>
        </a:defRPr>
      </a:lvl1pPr>
      <a:lvl2pPr marL="661988" indent="-254000" algn="l" defTabSz="815975" rtl="0" eaLnBrk="0" fontAlgn="base" hangingPunct="0">
        <a:spcBef>
          <a:spcPct val="20000"/>
        </a:spcBef>
        <a:spcAft>
          <a:spcPct val="0"/>
        </a:spcAft>
        <a:buChar char="–"/>
        <a:defRPr sz="2500">
          <a:solidFill>
            <a:srgbClr val="004236"/>
          </a:solidFill>
          <a:latin typeface="FS Sally Medium" pitchFamily="50" charset="0"/>
        </a:defRPr>
      </a:lvl2pPr>
      <a:lvl3pPr marL="1020763" indent="-204788" algn="l" defTabSz="815975" rtl="0" eaLnBrk="0" fontAlgn="base" hangingPunct="0">
        <a:spcBef>
          <a:spcPct val="20000"/>
        </a:spcBef>
        <a:spcAft>
          <a:spcPct val="0"/>
        </a:spcAft>
        <a:buChar char="•"/>
        <a:defRPr sz="2200">
          <a:solidFill>
            <a:srgbClr val="004236"/>
          </a:solidFill>
          <a:latin typeface="FS Sally Medium" pitchFamily="50" charset="0"/>
        </a:defRPr>
      </a:lvl3pPr>
      <a:lvl4pPr marL="1428750" indent="-204788" algn="l" defTabSz="815975" rtl="0" eaLnBrk="0" fontAlgn="base" hangingPunct="0">
        <a:spcBef>
          <a:spcPct val="20000"/>
        </a:spcBef>
        <a:spcAft>
          <a:spcPct val="0"/>
        </a:spcAft>
        <a:buChar char="–"/>
        <a:defRPr sz="1700">
          <a:solidFill>
            <a:srgbClr val="004236"/>
          </a:solidFill>
          <a:latin typeface="FS Sally" pitchFamily="50" charset="0"/>
        </a:defRPr>
      </a:lvl4pPr>
      <a:lvl5pPr marL="1836738" indent="-203200" algn="l" defTabSz="815975" rtl="0" eaLnBrk="0" fontAlgn="base" hangingPunct="0">
        <a:spcBef>
          <a:spcPct val="20000"/>
        </a:spcBef>
        <a:spcAft>
          <a:spcPct val="0"/>
        </a:spcAft>
        <a:buChar char="»"/>
        <a:defRPr sz="1700">
          <a:solidFill>
            <a:srgbClr val="004236"/>
          </a:solidFill>
          <a:latin typeface="FS Sally" pitchFamily="50"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wi.org.uk/campaign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www.campaigntoendloneliness.org/" TargetMode="External"/><Relationship Id="rId4" Type="http://schemas.openxmlformats.org/officeDocument/2006/relationships/hyperlink" Target="http://www.ageuk.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9502"/>
            <a:ext cx="8424936" cy="1538883"/>
          </a:xfrm>
          <a:prstGeom prst="rect">
            <a:avLst/>
          </a:prstGeom>
          <a:noFill/>
        </p:spPr>
        <p:txBody>
          <a:bodyPr wrap="square" rtlCol="0">
            <a:spAutoFit/>
          </a:bodyPr>
          <a:lstStyle/>
          <a:p>
            <a:r>
              <a:rPr lang="en-GB" sz="1400" dirty="0" smtClean="0">
                <a:solidFill>
                  <a:srgbClr val="5E7803"/>
                </a:solidFill>
                <a:latin typeface="Georgia" panose="02040502050405020303" pitchFamily="18" charset="0"/>
              </a:rPr>
              <a:t>National Federation of Women’s Institutes</a:t>
            </a:r>
          </a:p>
          <a:p>
            <a:r>
              <a:rPr lang="en-GB" sz="1400" dirty="0" smtClean="0">
                <a:solidFill>
                  <a:srgbClr val="004236"/>
                </a:solidFill>
                <a:latin typeface="Georgia" panose="02040502050405020303" pitchFamily="18" charset="0"/>
              </a:rPr>
              <a:t>Resolution Shortlist </a:t>
            </a:r>
          </a:p>
          <a:p>
            <a:r>
              <a:rPr lang="en-GB" sz="1400" dirty="0" smtClean="0">
                <a:solidFill>
                  <a:srgbClr val="004236"/>
                </a:solidFill>
                <a:latin typeface="Georgia" panose="02040502050405020303" pitchFamily="18" charset="0"/>
              </a:rPr>
              <a:t>November 2016</a:t>
            </a:r>
          </a:p>
          <a:p>
            <a:endParaRPr lang="en-GB" sz="1400" dirty="0">
              <a:solidFill>
                <a:srgbClr val="004236"/>
              </a:solidFill>
              <a:latin typeface="Georgia" panose="02040502050405020303" pitchFamily="18" charset="0"/>
            </a:endParaRPr>
          </a:p>
          <a:p>
            <a:endParaRPr lang="en-GB" sz="1400" dirty="0" smtClean="0">
              <a:solidFill>
                <a:srgbClr val="004236"/>
              </a:solidFill>
              <a:latin typeface="Georgia" panose="02040502050405020303" pitchFamily="18" charset="0"/>
            </a:endParaRPr>
          </a:p>
          <a:p>
            <a:r>
              <a:rPr lang="en-GB" sz="2400" b="1" dirty="0" smtClean="0">
                <a:solidFill>
                  <a:srgbClr val="004236"/>
                </a:solidFill>
                <a:latin typeface="Georgia" panose="02040502050405020303" pitchFamily="18" charset="0"/>
              </a:rPr>
              <a:t>Alleviating loneliness</a:t>
            </a:r>
            <a:endParaRPr lang="en-GB" sz="2400" b="1" dirty="0">
              <a:solidFill>
                <a:srgbClr val="004236"/>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955570"/>
            <a:ext cx="1296164" cy="1008127"/>
          </a:xfrm>
          <a:prstGeom prst="rect">
            <a:avLst/>
          </a:prstGeom>
        </p:spPr>
      </p:pic>
      <p:sp>
        <p:nvSpPr>
          <p:cNvPr id="8" name="TextBox 7"/>
          <p:cNvSpPr txBox="1"/>
          <p:nvPr/>
        </p:nvSpPr>
        <p:spPr>
          <a:xfrm>
            <a:off x="1115616" y="2629004"/>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11" name="TextBox 10"/>
          <p:cNvSpPr txBox="1"/>
          <p:nvPr/>
        </p:nvSpPr>
        <p:spPr>
          <a:xfrm>
            <a:off x="5616116" y="3395196"/>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2" name="TextBox 1"/>
          <p:cNvSpPr txBox="1"/>
          <p:nvPr/>
        </p:nvSpPr>
        <p:spPr>
          <a:xfrm>
            <a:off x="1331640" y="2339727"/>
            <a:ext cx="5904656" cy="1384995"/>
          </a:xfrm>
          <a:prstGeom prst="rect">
            <a:avLst/>
          </a:prstGeom>
          <a:noFill/>
        </p:spPr>
        <p:txBody>
          <a:bodyPr wrap="square" rtlCol="0">
            <a:spAutoFit/>
          </a:bodyPr>
          <a:lstStyle/>
          <a:p>
            <a:pPr algn="ctr"/>
            <a:r>
              <a:rPr lang="en-GB" altLang="en-US" sz="1400" b="1" i="1" dirty="0">
                <a:solidFill>
                  <a:srgbClr val="004236"/>
                </a:solidFill>
                <a:latin typeface="Georgia" pitchFamily="18" charset="0"/>
              </a:rPr>
              <a:t>‘This meeting calls on every WI and the NFWI to work alongside health and social care providers and their local community to raise awareness of the causes and impacts of loneliness, thus ensuring better identification of lonely people in order to be able to offer them the appropriate assistance and </a:t>
            </a:r>
            <a:r>
              <a:rPr lang="en-GB" altLang="en-US" sz="1400" b="1" i="1" dirty="0" smtClean="0">
                <a:solidFill>
                  <a:srgbClr val="004236"/>
                </a:solidFill>
                <a:latin typeface="Georgia" pitchFamily="18" charset="0"/>
              </a:rPr>
              <a:t>support.’</a:t>
            </a:r>
            <a:endParaRPr lang="en-GB" sz="1400" dirty="0">
              <a:solidFill>
                <a:srgbClr val="004236"/>
              </a:solidFill>
              <a:latin typeface="Georgia" panose="02040502050405020303" pitchFamily="18" charset="0"/>
            </a:endParaRPr>
          </a:p>
        </p:txBody>
      </p:sp>
    </p:spTree>
    <p:extLst>
      <p:ext uri="{BB962C8B-B14F-4D97-AF65-F5344CB8AC3E}">
        <p14:creationId xmlns:p14="http://schemas.microsoft.com/office/powerpoint/2010/main" val="233527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against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a:t>Could this resolution be seen as inviting WIs and WI members to impose themselves on other people, in situations where that attention may be unwelcome? </a:t>
            </a:r>
            <a:endParaRPr lang="en-GB" sz="2000" dirty="0" smtClean="0"/>
          </a:p>
          <a:p>
            <a:pPr lvl="0"/>
            <a:endParaRPr lang="en-GB" sz="2000" dirty="0"/>
          </a:p>
          <a:p>
            <a:pPr lvl="0"/>
            <a:r>
              <a:rPr lang="en-GB" sz="2000" dirty="0"/>
              <a:t>Is this resolution more a local, rather than a national issue? Could WIs work on this issue without the need to invoke a national resolution, and won’t many WIs be doing some of this work already</a:t>
            </a:r>
            <a:r>
              <a:rPr lang="en-GB" sz="2000" dirty="0" smtClean="0"/>
              <a:t>?</a:t>
            </a:r>
          </a:p>
          <a:p>
            <a:pPr lvl="0"/>
            <a:endParaRPr lang="en-GB" sz="2000" dirty="0"/>
          </a:p>
          <a:p>
            <a:pPr lvl="0"/>
            <a:r>
              <a:rPr lang="en-GB" sz="2000" dirty="0"/>
              <a:t>Would this resolution reinforce stereotypes about the WI as focusing on older people</a:t>
            </a:r>
            <a:r>
              <a:rPr lang="en-GB" sz="2000" dirty="0" smtClean="0"/>
              <a:t>?</a:t>
            </a:r>
            <a:r>
              <a:rPr lang="en-GB" sz="2000" dirty="0"/>
              <a:t/>
            </a:r>
            <a:br>
              <a:rPr lang="en-GB" sz="2000" dirty="0"/>
            </a:br>
            <a:endParaRPr lang="en-GB" sz="2000" dirty="0"/>
          </a:p>
        </p:txBody>
      </p:sp>
    </p:spTree>
    <p:extLst>
      <p:ext uri="{BB962C8B-B14F-4D97-AF65-F5344CB8AC3E}">
        <p14:creationId xmlns:p14="http://schemas.microsoft.com/office/powerpoint/2010/main" val="33364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Further information</a:t>
            </a:r>
            <a:endParaRPr lang="en-GB" b="1" dirty="0">
              <a:latin typeface="Georgia" panose="02040502050405020303" pitchFamily="18" charset="0"/>
            </a:endParaRPr>
          </a:p>
        </p:txBody>
      </p:sp>
      <p:sp>
        <p:nvSpPr>
          <p:cNvPr id="3" name="Content Placeholder 2"/>
          <p:cNvSpPr>
            <a:spLocks noGrp="1"/>
          </p:cNvSpPr>
          <p:nvPr>
            <p:ph idx="1"/>
          </p:nvPr>
        </p:nvSpPr>
        <p:spPr>
          <a:xfrm>
            <a:off x="226801" y="1132034"/>
            <a:ext cx="8650485" cy="3887988"/>
          </a:xfrm>
        </p:spPr>
        <p:txBody>
          <a:bodyPr/>
          <a:lstStyle/>
          <a:p>
            <a:pPr marL="0" indent="0">
              <a:buNone/>
            </a:pPr>
            <a:r>
              <a:rPr lang="en-GB" sz="2000" b="1" dirty="0" err="1" smtClean="0"/>
              <a:t>NFWI</a:t>
            </a:r>
            <a:r>
              <a:rPr lang="en-GB" sz="2000" b="1" dirty="0" smtClean="0"/>
              <a:t> Public Affairs Department</a:t>
            </a:r>
          </a:p>
          <a:p>
            <a:pPr marL="0" indent="0">
              <a:buNone/>
            </a:pPr>
            <a:r>
              <a:rPr lang="en-GB" sz="2000" dirty="0" smtClean="0"/>
              <a:t>E: pa@nfwi.org.uk   T: 020 7371 9300</a:t>
            </a:r>
          </a:p>
          <a:p>
            <a:pPr marL="0" indent="0">
              <a:buNone/>
            </a:pPr>
            <a:r>
              <a:rPr lang="en-GB" sz="2000" dirty="0">
                <a:hlinkClick r:id="rId3"/>
              </a:rPr>
              <a:t>https://</a:t>
            </a:r>
            <a:r>
              <a:rPr lang="en-GB" sz="2000" dirty="0" smtClean="0">
                <a:hlinkClick r:id="rId3"/>
              </a:rPr>
              <a:t>www.thewi.org.uk/campaigns</a:t>
            </a:r>
            <a:r>
              <a:rPr lang="en-GB" sz="2000" dirty="0" smtClean="0"/>
              <a:t> </a:t>
            </a:r>
          </a:p>
          <a:p>
            <a:pPr marL="0" indent="0">
              <a:buNone/>
            </a:pPr>
            <a:endParaRPr lang="en-GB" sz="2000" dirty="0" smtClean="0"/>
          </a:p>
          <a:p>
            <a:pPr marL="0" lvl="0" indent="0">
              <a:lnSpc>
                <a:spcPct val="115000"/>
              </a:lnSpc>
              <a:spcAft>
                <a:spcPts val="0"/>
              </a:spcAft>
              <a:buNone/>
            </a:pPr>
            <a:r>
              <a:rPr lang="en-GB" sz="2000" b="1" dirty="0"/>
              <a:t>Age UK: </a:t>
            </a:r>
            <a:r>
              <a:rPr lang="en-GB" sz="2000" dirty="0">
                <a:hlinkClick r:id="rId4"/>
              </a:rPr>
              <a:t>www.ageuk.org.uk/</a:t>
            </a:r>
            <a:r>
              <a:rPr lang="en-GB" sz="2000" dirty="0"/>
              <a:t> </a:t>
            </a:r>
          </a:p>
          <a:p>
            <a:pPr marL="0" lvl="0" indent="0">
              <a:lnSpc>
                <a:spcPct val="115000"/>
              </a:lnSpc>
              <a:spcAft>
                <a:spcPts val="0"/>
              </a:spcAft>
              <a:buNone/>
            </a:pPr>
            <a:endParaRPr lang="en-GB" sz="2000" b="1" dirty="0"/>
          </a:p>
          <a:p>
            <a:pPr marL="0" lvl="0" indent="0">
              <a:lnSpc>
                <a:spcPct val="115000"/>
              </a:lnSpc>
              <a:spcAft>
                <a:spcPts val="0"/>
              </a:spcAft>
              <a:buNone/>
            </a:pPr>
            <a:r>
              <a:rPr lang="en-GB" sz="2000" b="1" dirty="0"/>
              <a:t>Campaign to End Loneliness: </a:t>
            </a:r>
            <a:r>
              <a:rPr lang="en-GB" sz="2000" dirty="0">
                <a:hlinkClick r:id="rId5"/>
              </a:rPr>
              <a:t>http://www.campaigntoendloneliness.org/</a:t>
            </a:r>
            <a:r>
              <a:rPr lang="en-GB" sz="2000" dirty="0"/>
              <a:t> </a:t>
            </a:r>
          </a:p>
          <a:p>
            <a:pPr marL="0" indent="0">
              <a:buNone/>
            </a:pPr>
            <a:endParaRPr lang="en-GB" sz="2000" b="1" dirty="0"/>
          </a:p>
          <a:p>
            <a:pPr marL="0" indent="0">
              <a:buNone/>
            </a:pPr>
            <a:endParaRPr lang="en-GB" sz="2000" b="1" dirty="0"/>
          </a:p>
          <a:p>
            <a:pPr marL="0" indent="0">
              <a:buNone/>
            </a:pPr>
            <a:endParaRPr lang="en-GB" sz="2000" dirty="0"/>
          </a:p>
        </p:txBody>
      </p:sp>
    </p:spTree>
    <p:extLst>
      <p:ext uri="{BB962C8B-B14F-4D97-AF65-F5344CB8AC3E}">
        <p14:creationId xmlns:p14="http://schemas.microsoft.com/office/powerpoint/2010/main" val="324262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225307" cy="503899"/>
          </a:xfrm>
        </p:spPr>
        <p:txBody>
          <a:bodyPr/>
          <a:lstStyle/>
          <a:p>
            <a:r>
              <a:rPr lang="en-GB" sz="2800" b="1" dirty="0" smtClean="0">
                <a:latin typeface="Georgia" panose="02040502050405020303" pitchFamily="18" charset="0"/>
              </a:rPr>
              <a:t>Outline of presentation</a:t>
            </a:r>
            <a:endParaRPr lang="en-GB" sz="2800" b="1" dirty="0">
              <a:latin typeface="Georgia" panose="02040502050405020303" pitchFamily="18" charset="0"/>
            </a:endParaRPr>
          </a:p>
        </p:txBody>
      </p:sp>
      <p:sp>
        <p:nvSpPr>
          <p:cNvPr id="3" name="Content Placeholder 2"/>
          <p:cNvSpPr>
            <a:spLocks noGrp="1"/>
          </p:cNvSpPr>
          <p:nvPr>
            <p:ph idx="1"/>
          </p:nvPr>
        </p:nvSpPr>
        <p:spPr>
          <a:xfrm>
            <a:off x="323529" y="1228770"/>
            <a:ext cx="4320480" cy="3599289"/>
          </a:xfrm>
        </p:spPr>
        <p:txBody>
          <a:bodyPr/>
          <a:lstStyle/>
          <a:p>
            <a:r>
              <a:rPr lang="en-GB" sz="1800" dirty="0"/>
              <a:t>What is ‘loneliness’ and who does it affect? </a:t>
            </a:r>
            <a:endParaRPr lang="en-GB" sz="1800" dirty="0" smtClean="0"/>
          </a:p>
          <a:p>
            <a:r>
              <a:rPr lang="en-GB" sz="1800" dirty="0"/>
              <a:t>What are the consequences of loneliness? </a:t>
            </a:r>
          </a:p>
          <a:p>
            <a:r>
              <a:rPr lang="en-GB" sz="1800" dirty="0" smtClean="0"/>
              <a:t>How </a:t>
            </a:r>
            <a:r>
              <a:rPr lang="en-GB" sz="1800" dirty="0"/>
              <a:t>can loneliness be tackled? </a:t>
            </a:r>
            <a:endParaRPr lang="en-GB" sz="1800" dirty="0" smtClean="0"/>
          </a:p>
          <a:p>
            <a:r>
              <a:rPr lang="en-GB" sz="1800" dirty="0"/>
              <a:t>National responses to tackling loneliness </a:t>
            </a:r>
            <a:endParaRPr lang="en-GB" sz="1800" dirty="0" smtClean="0"/>
          </a:p>
          <a:p>
            <a:r>
              <a:rPr lang="en-GB" sz="1800" dirty="0" smtClean="0"/>
              <a:t>How </a:t>
            </a:r>
            <a:r>
              <a:rPr lang="en-GB" sz="1800" dirty="0"/>
              <a:t>the WI could work on this resolution </a:t>
            </a:r>
          </a:p>
          <a:p>
            <a:r>
              <a:rPr lang="en-GB" sz="1800" dirty="0"/>
              <a:t>Arguments for, arguments against</a:t>
            </a:r>
          </a:p>
          <a:p>
            <a:endParaRPr lang="en-GB" sz="1800" dirty="0" smtClean="0"/>
          </a:p>
        </p:txBody>
      </p:sp>
      <p:sp>
        <p:nvSpPr>
          <p:cNvPr id="5" name="TextBox 4"/>
          <p:cNvSpPr txBox="1"/>
          <p:nvPr/>
        </p:nvSpPr>
        <p:spPr>
          <a:xfrm>
            <a:off x="5724128" y="4011910"/>
            <a:ext cx="3312368" cy="215444"/>
          </a:xfrm>
          <a:prstGeom prst="rect">
            <a:avLst/>
          </a:prstGeom>
          <a:noFill/>
        </p:spPr>
        <p:txBody>
          <a:bodyPr wrap="square" rtlCol="0">
            <a:spAutoFit/>
          </a:bodyPr>
          <a:lstStyle/>
          <a:p>
            <a:pPr algn="ctr"/>
            <a:r>
              <a:rPr lang="en-GB" sz="800" dirty="0" smtClean="0"/>
              <a:t>		    Shutterstock.com</a:t>
            </a:r>
            <a:endParaRPr lang="en-GB" sz="800" dirty="0"/>
          </a:p>
        </p:txBody>
      </p:sp>
      <p:pic>
        <p:nvPicPr>
          <p:cNvPr id="1026" name="Picture 2" descr="C:\Users\m.roberts\AppData\Local\Microsoft\Windows\Temporary Internet Files\Content.IE5\POLRHHQ1\shutterstock_147685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144" y="1419622"/>
            <a:ext cx="390299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What is loneliness</a:t>
            </a:r>
            <a:endParaRPr lang="en-GB" sz="2000" b="1" dirty="0">
              <a:latin typeface="Georgia" panose="02040502050405020303" pitchFamily="18" charset="0"/>
            </a:endParaRPr>
          </a:p>
        </p:txBody>
      </p:sp>
      <p:pic>
        <p:nvPicPr>
          <p:cNvPr id="2051" name="Picture 3" descr="P:\OFFICE\PAFFAIRS\Resolutions\2017\Photos\Alleviate loneliness\woman on swing shutterstock_3000172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627" y="1161742"/>
            <a:ext cx="5165407" cy="3433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377036"/>
            <a:ext cx="2880320" cy="1477328"/>
          </a:xfrm>
          <a:prstGeom prst="rect">
            <a:avLst/>
          </a:prstGeom>
          <a:noFill/>
        </p:spPr>
        <p:txBody>
          <a:bodyPr wrap="square" rtlCol="0">
            <a:spAutoFit/>
          </a:bodyPr>
          <a:lstStyle/>
          <a:p>
            <a:r>
              <a:rPr lang="en-GB" i="1" dirty="0" smtClean="0"/>
              <a:t>“… a mismatch </a:t>
            </a:r>
            <a:r>
              <a:rPr lang="en-GB" i="1" dirty="0"/>
              <a:t>between the quantity and quality of social relationships that we have, and those that we want.” </a:t>
            </a:r>
          </a:p>
        </p:txBody>
      </p:sp>
      <p:sp>
        <p:nvSpPr>
          <p:cNvPr id="6" name="TextBox 5"/>
          <p:cNvSpPr txBox="1"/>
          <p:nvPr/>
        </p:nvSpPr>
        <p:spPr>
          <a:xfrm>
            <a:off x="5652120" y="4594989"/>
            <a:ext cx="3312368" cy="215444"/>
          </a:xfrm>
          <a:prstGeom prst="rect">
            <a:avLst/>
          </a:prstGeom>
          <a:noFill/>
        </p:spPr>
        <p:txBody>
          <a:bodyPr wrap="square" rtlCol="0">
            <a:spAutoFit/>
          </a:bodyPr>
          <a:lstStyle/>
          <a:p>
            <a:pPr algn="ctr"/>
            <a:r>
              <a:rPr lang="en-GB" sz="800" dirty="0" smtClean="0"/>
              <a:t>		    Shutterstock.com</a:t>
            </a:r>
            <a:endParaRPr lang="en-GB" sz="800" dirty="0"/>
          </a:p>
        </p:txBody>
      </p:sp>
    </p:spTree>
    <p:extLst>
      <p:ext uri="{BB962C8B-B14F-4D97-AF65-F5344CB8AC3E}">
        <p14:creationId xmlns:p14="http://schemas.microsoft.com/office/powerpoint/2010/main" val="34940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Who does it affect</a:t>
            </a:r>
            <a:endParaRPr lang="en-GB" sz="2000" b="1" dirty="0">
              <a:latin typeface="Georgia" panose="02040502050405020303" pitchFamily="18" charset="0"/>
            </a:endParaRPr>
          </a:p>
        </p:txBody>
      </p:sp>
      <p:graphicFrame>
        <p:nvGraphicFramePr>
          <p:cNvPr id="4" name="Diagram 3"/>
          <p:cNvGraphicFramePr/>
          <p:nvPr>
            <p:extLst>
              <p:ext uri="{D42A27DB-BD31-4B8C-83A1-F6EECF244321}">
                <p14:modId xmlns:p14="http://schemas.microsoft.com/office/powerpoint/2010/main" val="1499193691"/>
              </p:ext>
            </p:extLst>
          </p:nvPr>
        </p:nvGraphicFramePr>
        <p:xfrm>
          <a:off x="2123728" y="9155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7544" y="1347614"/>
            <a:ext cx="2388795" cy="369332"/>
          </a:xfrm>
          <a:prstGeom prst="rect">
            <a:avLst/>
          </a:prstGeom>
          <a:noFill/>
        </p:spPr>
        <p:txBody>
          <a:bodyPr wrap="none" rtlCol="0">
            <a:spAutoFit/>
          </a:bodyPr>
          <a:lstStyle/>
          <a:p>
            <a:r>
              <a:rPr lang="en-GB" dirty="0" smtClean="0"/>
              <a:t>Not just older people… </a:t>
            </a:r>
            <a:endParaRPr lang="en-GB" dirty="0"/>
          </a:p>
        </p:txBody>
      </p:sp>
    </p:spTree>
    <p:extLst>
      <p:ext uri="{BB962C8B-B14F-4D97-AF65-F5344CB8AC3E}">
        <p14:creationId xmlns:p14="http://schemas.microsoft.com/office/powerpoint/2010/main" val="12842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AD9C859-F720-4463-A6EF-C4B352A8D4DB}"/>
                                            </p:graphicEl>
                                          </p:spTgt>
                                        </p:tgtEl>
                                        <p:attrNameLst>
                                          <p:attrName>style.visibility</p:attrName>
                                        </p:attrNameLst>
                                      </p:cBhvr>
                                      <p:to>
                                        <p:strVal val="visible"/>
                                      </p:to>
                                    </p:set>
                                    <p:animEffect transition="in" filter="fade">
                                      <p:cBhvr>
                                        <p:cTn id="7" dur="500"/>
                                        <p:tgtEl>
                                          <p:spTgt spid="4">
                                            <p:graphicEl>
                                              <a:dgm id="{6AD9C859-F720-4463-A6EF-C4B352A8D4D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256A242-D7AE-4CE1-A874-C1B4E52BAD50}"/>
                                            </p:graphicEl>
                                          </p:spTgt>
                                        </p:tgtEl>
                                        <p:attrNameLst>
                                          <p:attrName>style.visibility</p:attrName>
                                        </p:attrNameLst>
                                      </p:cBhvr>
                                      <p:to>
                                        <p:strVal val="visible"/>
                                      </p:to>
                                    </p:set>
                                    <p:animEffect transition="in" filter="fade">
                                      <p:cBhvr>
                                        <p:cTn id="12" dur="500"/>
                                        <p:tgtEl>
                                          <p:spTgt spid="4">
                                            <p:graphicEl>
                                              <a:dgm id="{3256A242-D7AE-4CE1-A874-C1B4E52BAD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0196D6F-04CC-4E94-BB75-73E33F28F749}"/>
                                            </p:graphicEl>
                                          </p:spTgt>
                                        </p:tgtEl>
                                        <p:attrNameLst>
                                          <p:attrName>style.visibility</p:attrName>
                                        </p:attrNameLst>
                                      </p:cBhvr>
                                      <p:to>
                                        <p:strVal val="visible"/>
                                      </p:to>
                                    </p:set>
                                    <p:animEffect transition="in" filter="fade">
                                      <p:cBhvr>
                                        <p:cTn id="17" dur="500"/>
                                        <p:tgtEl>
                                          <p:spTgt spid="4">
                                            <p:graphicEl>
                                              <a:dgm id="{40196D6F-04CC-4E94-BB75-73E33F28F74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1E5CF6D5-2C55-4649-BE09-EAFC42A7C815}"/>
                                            </p:graphicEl>
                                          </p:spTgt>
                                        </p:tgtEl>
                                        <p:attrNameLst>
                                          <p:attrName>style.visibility</p:attrName>
                                        </p:attrNameLst>
                                      </p:cBhvr>
                                      <p:to>
                                        <p:strVal val="visible"/>
                                      </p:to>
                                    </p:set>
                                    <p:animEffect transition="in" filter="fade">
                                      <p:cBhvr>
                                        <p:cTn id="20" dur="500"/>
                                        <p:tgtEl>
                                          <p:spTgt spid="4">
                                            <p:graphicEl>
                                              <a:dgm id="{1E5CF6D5-2C55-4649-BE09-EAFC42A7C81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4EC70CFB-0BE3-4AD0-A088-A71C33DD07E3}"/>
                                            </p:graphicEl>
                                          </p:spTgt>
                                        </p:tgtEl>
                                        <p:attrNameLst>
                                          <p:attrName>style.visibility</p:attrName>
                                        </p:attrNameLst>
                                      </p:cBhvr>
                                      <p:to>
                                        <p:strVal val="visible"/>
                                      </p:to>
                                    </p:set>
                                    <p:animEffect transition="in" filter="fade">
                                      <p:cBhvr>
                                        <p:cTn id="25" dur="500"/>
                                        <p:tgtEl>
                                          <p:spTgt spid="4">
                                            <p:graphicEl>
                                              <a:dgm id="{4EC70CFB-0BE3-4AD0-A088-A71C33DD07E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CB8EB422-6FC0-4FA8-A2E9-D41A7160CB57}"/>
                                            </p:graphicEl>
                                          </p:spTgt>
                                        </p:tgtEl>
                                        <p:attrNameLst>
                                          <p:attrName>style.visibility</p:attrName>
                                        </p:attrNameLst>
                                      </p:cBhvr>
                                      <p:to>
                                        <p:strVal val="visible"/>
                                      </p:to>
                                    </p:set>
                                    <p:animEffect transition="in" filter="fade">
                                      <p:cBhvr>
                                        <p:cTn id="30" dur="500"/>
                                        <p:tgtEl>
                                          <p:spTgt spid="4">
                                            <p:graphicEl>
                                              <a:dgm id="{CB8EB422-6FC0-4FA8-A2E9-D41A7160CB57}"/>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D6223B21-282E-4E55-83DD-E28B8FFF6FBC}"/>
                                            </p:graphicEl>
                                          </p:spTgt>
                                        </p:tgtEl>
                                        <p:attrNameLst>
                                          <p:attrName>style.visibility</p:attrName>
                                        </p:attrNameLst>
                                      </p:cBhvr>
                                      <p:to>
                                        <p:strVal val="visible"/>
                                      </p:to>
                                    </p:set>
                                    <p:animEffect transition="in" filter="fade">
                                      <p:cBhvr>
                                        <p:cTn id="33" dur="500"/>
                                        <p:tgtEl>
                                          <p:spTgt spid="4">
                                            <p:graphicEl>
                                              <a:dgm id="{D6223B21-282E-4E55-83DD-E28B8FFF6FB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DDE3740B-7B33-4735-A848-6F6BAF30D1C1}"/>
                                            </p:graphicEl>
                                          </p:spTgt>
                                        </p:tgtEl>
                                        <p:attrNameLst>
                                          <p:attrName>style.visibility</p:attrName>
                                        </p:attrNameLst>
                                      </p:cBhvr>
                                      <p:to>
                                        <p:strVal val="visible"/>
                                      </p:to>
                                    </p:set>
                                    <p:animEffect transition="in" filter="fade">
                                      <p:cBhvr>
                                        <p:cTn id="38" dur="500"/>
                                        <p:tgtEl>
                                          <p:spTgt spid="4">
                                            <p:graphicEl>
                                              <a:dgm id="{DDE3740B-7B33-4735-A848-6F6BAF30D1C1}"/>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F5A1EABA-B2C6-4394-8C29-0A5D72F76DBA}"/>
                                            </p:graphicEl>
                                          </p:spTgt>
                                        </p:tgtEl>
                                        <p:attrNameLst>
                                          <p:attrName>style.visibility</p:attrName>
                                        </p:attrNameLst>
                                      </p:cBhvr>
                                      <p:to>
                                        <p:strVal val="visible"/>
                                      </p:to>
                                    </p:set>
                                    <p:animEffect transition="in" filter="fade">
                                      <p:cBhvr>
                                        <p:cTn id="41" dur="500"/>
                                        <p:tgtEl>
                                          <p:spTgt spid="4">
                                            <p:graphicEl>
                                              <a:dgm id="{F5A1EABA-B2C6-4394-8C29-0A5D72F76DB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What are the consequences?</a:t>
            </a:r>
            <a:endParaRPr lang="en-GB" sz="2000" b="1" dirty="0">
              <a:latin typeface="Georgia" panose="02040502050405020303" pitchFamily="18" charset="0"/>
            </a:endParaRP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8" name="Content Placeholder 2"/>
          <p:cNvSpPr>
            <a:spLocks noGrp="1"/>
          </p:cNvSpPr>
          <p:nvPr>
            <p:ph idx="1"/>
          </p:nvPr>
        </p:nvSpPr>
        <p:spPr>
          <a:xfrm>
            <a:off x="373832" y="974373"/>
            <a:ext cx="4320480" cy="3599289"/>
          </a:xfrm>
        </p:spPr>
        <p:txBody>
          <a:bodyPr/>
          <a:lstStyle/>
          <a:p>
            <a:r>
              <a:rPr lang="en-GB" sz="1800" dirty="0" smtClean="0"/>
              <a:t>More likely to suffer from depression </a:t>
            </a:r>
            <a:endParaRPr lang="en-GB" sz="1800" dirty="0"/>
          </a:p>
          <a:p>
            <a:r>
              <a:rPr lang="en-GB" sz="1800" dirty="0" smtClean="0"/>
              <a:t>Increased risk of high blood pressure</a:t>
            </a:r>
          </a:p>
          <a:p>
            <a:r>
              <a:rPr lang="en-GB" sz="1800" dirty="0" smtClean="0"/>
              <a:t>More likely to develop dementia</a:t>
            </a:r>
          </a:p>
          <a:p>
            <a:r>
              <a:rPr lang="en-GB" sz="1800" dirty="0" smtClean="0"/>
              <a:t>More damaging to health than physical inactivity or obesity </a:t>
            </a:r>
          </a:p>
          <a:p>
            <a:r>
              <a:rPr lang="en-GB" sz="1800" dirty="0" smtClean="0"/>
              <a:t>Health implications on a par with smoking 15 cigarettes a day</a:t>
            </a:r>
          </a:p>
          <a:p>
            <a:r>
              <a:rPr lang="en-GB" sz="1800" dirty="0"/>
              <a:t>1.8 times more likely to visit their GP</a:t>
            </a:r>
          </a:p>
          <a:p>
            <a:r>
              <a:rPr lang="en-GB" sz="1800" dirty="0"/>
              <a:t>1.6 times more likely to visit A &amp; E</a:t>
            </a:r>
          </a:p>
          <a:p>
            <a:r>
              <a:rPr lang="en-GB" sz="1800" dirty="0"/>
              <a:t>3.5 times more likely to enter local authority care</a:t>
            </a:r>
          </a:p>
          <a:p>
            <a:endParaRPr lang="en-GB" sz="1800" dirty="0" smtClean="0"/>
          </a:p>
        </p:txBody>
      </p:sp>
      <p:pic>
        <p:nvPicPr>
          <p:cNvPr id="4098" name="Picture 2" descr="C:\Users\m.roberts\AppData\Local\Microsoft\Windows\Temporary Internet Files\Content.IE5\POLRHHQ1\shutterstock_224936227.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483518"/>
            <a:ext cx="3168352" cy="44499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20072" y="4372530"/>
            <a:ext cx="3312368" cy="215444"/>
          </a:xfrm>
          <a:prstGeom prst="rect">
            <a:avLst/>
          </a:prstGeom>
          <a:noFill/>
        </p:spPr>
        <p:txBody>
          <a:bodyPr wrap="square" rtlCol="0">
            <a:spAutoFit/>
          </a:bodyPr>
          <a:lstStyle/>
          <a:p>
            <a:pPr algn="ctr"/>
            <a:r>
              <a:rPr lang="en-GB" sz="800" dirty="0" smtClean="0"/>
              <a:t>		    Shutterstock.com</a:t>
            </a:r>
            <a:endParaRPr lang="en-GB" sz="800" dirty="0"/>
          </a:p>
        </p:txBody>
      </p:sp>
    </p:spTree>
    <p:extLst>
      <p:ext uri="{BB962C8B-B14F-4D97-AF65-F5344CB8AC3E}">
        <p14:creationId xmlns:p14="http://schemas.microsoft.com/office/powerpoint/2010/main" val="345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How can loneliness be tackled? </a:t>
            </a:r>
            <a:endParaRPr lang="en-GB" sz="2000" b="1" dirty="0">
              <a:latin typeface="Georgia" panose="02040502050405020303" pitchFamily="18" charset="0"/>
            </a:endParaRP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graphicFrame>
        <p:nvGraphicFramePr>
          <p:cNvPr id="8" name="Diagram 7"/>
          <p:cNvGraphicFramePr/>
          <p:nvPr>
            <p:extLst>
              <p:ext uri="{D42A27DB-BD31-4B8C-83A1-F6EECF244321}">
                <p14:modId xmlns:p14="http://schemas.microsoft.com/office/powerpoint/2010/main" val="4227413455"/>
              </p:ext>
            </p:extLst>
          </p:nvPr>
        </p:nvGraphicFramePr>
        <p:xfrm>
          <a:off x="2512811" y="62753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39552" y="1563638"/>
            <a:ext cx="2664296" cy="646331"/>
          </a:xfrm>
          <a:prstGeom prst="rect">
            <a:avLst/>
          </a:prstGeom>
          <a:noFill/>
        </p:spPr>
        <p:txBody>
          <a:bodyPr wrap="square" rtlCol="0">
            <a:spAutoFit/>
          </a:bodyPr>
          <a:lstStyle/>
          <a:p>
            <a:r>
              <a:rPr lang="en-GB" dirty="0" smtClean="0"/>
              <a:t>Requires input from a wide range of partners…</a:t>
            </a:r>
            <a:endParaRPr lang="en-GB" dirty="0"/>
          </a:p>
        </p:txBody>
      </p:sp>
    </p:spTree>
    <p:extLst>
      <p:ext uri="{BB962C8B-B14F-4D97-AF65-F5344CB8AC3E}">
        <p14:creationId xmlns:p14="http://schemas.microsoft.com/office/powerpoint/2010/main" val="3490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ED2A69B-F787-4959-BC1B-C783702788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E6DC272-221C-41A4-8EE5-494121D8B0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3A21BD8A-260F-4900-A429-F10B23A393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a:latin typeface="Georgia" panose="02040502050405020303" pitchFamily="18" charset="0"/>
              </a:rPr>
              <a:t>National responses to tackling loneliness </a:t>
            </a:r>
          </a:p>
        </p:txBody>
      </p:sp>
      <p:sp>
        <p:nvSpPr>
          <p:cNvPr id="2" name="TextBox 1"/>
          <p:cNvSpPr txBox="1"/>
          <p:nvPr/>
        </p:nvSpPr>
        <p:spPr>
          <a:xfrm>
            <a:off x="375684" y="3957771"/>
            <a:ext cx="3025757" cy="215444"/>
          </a:xfrm>
          <a:prstGeom prst="rect">
            <a:avLst/>
          </a:prstGeom>
          <a:noFill/>
        </p:spPr>
        <p:txBody>
          <a:bodyPr wrap="square" rtlCol="0">
            <a:spAutoFit/>
          </a:bodyPr>
          <a:lstStyle/>
          <a:p>
            <a:r>
              <a:rPr lang="en-GB" sz="800" dirty="0" smtClean="0"/>
              <a:t>Shutterstock.com</a:t>
            </a:r>
            <a:endParaRPr lang="en-GB" sz="800" dirty="0"/>
          </a:p>
        </p:txBody>
      </p:sp>
      <p:sp>
        <p:nvSpPr>
          <p:cNvPr id="12" name="Content Placeholder 2"/>
          <p:cNvSpPr>
            <a:spLocks noGrp="1"/>
          </p:cNvSpPr>
          <p:nvPr>
            <p:ph idx="1"/>
          </p:nvPr>
        </p:nvSpPr>
        <p:spPr>
          <a:xfrm>
            <a:off x="4211960" y="1660798"/>
            <a:ext cx="4320480" cy="2761456"/>
          </a:xfrm>
        </p:spPr>
        <p:txBody>
          <a:bodyPr/>
          <a:lstStyle/>
          <a:p>
            <a:r>
              <a:rPr lang="en-GB" sz="1800" dirty="0" smtClean="0"/>
              <a:t>Local, rather than national </a:t>
            </a:r>
          </a:p>
          <a:p>
            <a:r>
              <a:rPr lang="en-GB" sz="1800" dirty="0" smtClean="0"/>
              <a:t>Health and wellbeing strategies in England – a mandatory requirement? </a:t>
            </a:r>
          </a:p>
          <a:p>
            <a:r>
              <a:rPr lang="en-GB" sz="1800" dirty="0" smtClean="0"/>
              <a:t>Welsh Government’s Strategy for Older People in Wales 2013-2023</a:t>
            </a:r>
          </a:p>
          <a:p>
            <a:r>
              <a:rPr lang="en-GB" sz="1800" dirty="0" smtClean="0"/>
              <a:t>Overall, interventions tend to focus on older people </a:t>
            </a:r>
            <a:endParaRPr lang="en-GB" sz="1800" dirty="0"/>
          </a:p>
          <a:p>
            <a:endParaRPr lang="en-GB" sz="1800" dirty="0" smtClean="0"/>
          </a:p>
        </p:txBody>
      </p:sp>
      <p:pic>
        <p:nvPicPr>
          <p:cNvPr id="5123" name="Picture 3" descr="P:\OFFICE\PAFFAIRS\Resolutions\2017\Photos\Alleviate loneliness\woman looking out of window shutterstock_249281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684" y="1490668"/>
            <a:ext cx="3665090" cy="244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a:latin typeface="Georgia" panose="02040502050405020303" pitchFamily="18" charset="0"/>
              </a:rPr>
              <a:t>How the WI could work on this resolution </a:t>
            </a:r>
          </a:p>
        </p:txBody>
      </p:sp>
      <p:sp>
        <p:nvSpPr>
          <p:cNvPr id="12" name="Content Placeholder 2"/>
          <p:cNvSpPr>
            <a:spLocks noGrp="1"/>
          </p:cNvSpPr>
          <p:nvPr>
            <p:ph idx="1"/>
          </p:nvPr>
        </p:nvSpPr>
        <p:spPr>
          <a:xfrm>
            <a:off x="467544" y="1203598"/>
            <a:ext cx="8064896" cy="3528392"/>
          </a:xfrm>
        </p:spPr>
        <p:txBody>
          <a:bodyPr/>
          <a:lstStyle/>
          <a:p>
            <a:r>
              <a:rPr lang="en-GB" sz="1800" b="1" dirty="0"/>
              <a:t>At a national </a:t>
            </a:r>
            <a:r>
              <a:rPr lang="en-GB" sz="1800" b="1" dirty="0" smtClean="0"/>
              <a:t>level,</a:t>
            </a:r>
            <a:r>
              <a:rPr lang="en-GB" sz="1800" dirty="0" smtClean="0"/>
              <a:t> work </a:t>
            </a:r>
            <a:r>
              <a:rPr lang="en-GB" sz="1800" dirty="0"/>
              <a:t>with partners to shine a spotlight on the issue. </a:t>
            </a:r>
            <a:endParaRPr lang="en-GB" sz="1800" dirty="0" smtClean="0"/>
          </a:p>
          <a:p>
            <a:r>
              <a:rPr lang="en-GB" sz="1800" dirty="0" smtClean="0"/>
              <a:t>Call on </a:t>
            </a:r>
            <a:r>
              <a:rPr lang="en-GB" sz="1800" dirty="0"/>
              <a:t>the UK government to ensure that loneliness is explicitly acknowledged in local health strategies. </a:t>
            </a:r>
            <a:endParaRPr lang="en-GB" sz="1800" dirty="0" smtClean="0"/>
          </a:p>
          <a:p>
            <a:r>
              <a:rPr lang="en-GB" sz="1800" dirty="0" smtClean="0"/>
              <a:t>In </a:t>
            </a:r>
            <a:r>
              <a:rPr lang="en-GB" sz="1800" dirty="0"/>
              <a:t>Wales, </a:t>
            </a:r>
            <a:r>
              <a:rPr lang="en-GB" sz="1800" dirty="0" smtClean="0"/>
              <a:t>call </a:t>
            </a:r>
            <a:r>
              <a:rPr lang="en-GB" sz="1800" dirty="0"/>
              <a:t>on the government to encourage Local Health Boards to embed loneliness into their plans as part of its prudent healthcare </a:t>
            </a:r>
            <a:r>
              <a:rPr lang="en-GB" sz="1800" dirty="0" smtClean="0"/>
              <a:t>drive. </a:t>
            </a:r>
            <a:endParaRPr lang="en-GB" sz="1800" dirty="0"/>
          </a:p>
          <a:p>
            <a:endParaRPr lang="en-GB" sz="1800" dirty="0"/>
          </a:p>
          <a:p>
            <a:r>
              <a:rPr lang="en-GB" sz="1800" b="1" dirty="0"/>
              <a:t>At a local and regional </a:t>
            </a:r>
            <a:r>
              <a:rPr lang="en-GB" sz="1800" b="1" dirty="0" smtClean="0"/>
              <a:t>level, </a:t>
            </a:r>
            <a:r>
              <a:rPr lang="en-GB" sz="1800" dirty="0"/>
              <a:t>WIs and Federations would be in a good position to use their networks to work in partnership with </a:t>
            </a:r>
            <a:r>
              <a:rPr lang="en-GB" sz="1800" dirty="0" smtClean="0"/>
              <a:t>local partners to help </a:t>
            </a:r>
            <a:r>
              <a:rPr lang="en-GB" sz="1800" dirty="0"/>
              <a:t>identify people who are lonely, or at risk of loneliness. </a:t>
            </a:r>
            <a:endParaRPr lang="en-GB" sz="1800" dirty="0" smtClean="0"/>
          </a:p>
          <a:p>
            <a:r>
              <a:rPr lang="en-GB" sz="1800" dirty="0" smtClean="0"/>
              <a:t>Identify </a:t>
            </a:r>
            <a:r>
              <a:rPr lang="en-GB" sz="1800" dirty="0"/>
              <a:t>areas where people may be especially vulnerable, and organise dedicated activities to reach out to these people. </a:t>
            </a:r>
            <a:endParaRPr lang="en-GB" sz="1800" dirty="0" smtClean="0"/>
          </a:p>
        </p:txBody>
      </p:sp>
    </p:spTree>
    <p:extLst>
      <p:ext uri="{BB962C8B-B14F-4D97-AF65-F5344CB8AC3E}">
        <p14:creationId xmlns:p14="http://schemas.microsoft.com/office/powerpoint/2010/main" val="11558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for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a:t>This is a current and timely issue and, with an increasingly ageing population, is likely to become more acute. Despite this, there are relatively few organisations working on the issue nationally, and those who are tend to represent it through the lens of older people</a:t>
            </a:r>
            <a:r>
              <a:rPr lang="en-GB" sz="2000" dirty="0" smtClean="0"/>
              <a:t>.</a:t>
            </a:r>
          </a:p>
          <a:p>
            <a:pPr lvl="0"/>
            <a:endParaRPr lang="en-GB" sz="2000" dirty="0"/>
          </a:p>
          <a:p>
            <a:pPr lvl="0"/>
            <a:r>
              <a:rPr lang="en-GB" sz="2000" dirty="0"/>
              <a:t>With this resolution, the WI has the opportunity use its influence and network to help catalyse a movement to bring awareness, understanding and action to a widespread problem.  </a:t>
            </a:r>
          </a:p>
        </p:txBody>
      </p:sp>
    </p:spTree>
    <p:extLst>
      <p:ext uri="{BB962C8B-B14F-4D97-AF65-F5344CB8AC3E}">
        <p14:creationId xmlns:p14="http://schemas.microsoft.com/office/powerpoint/2010/main" val="202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WI PowerPoint slide master template">
  <a:themeElements>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eWI PowerPoint template">
      <a:majorFont>
        <a:latin typeface="Georgia"/>
        <a:ea typeface=""/>
        <a:cs typeface=""/>
      </a:majorFont>
      <a:minorFont>
        <a:latin typeface="FS Sally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lnDef>
  </a:objectDefaults>
  <a:extraClrSchemeLst>
    <a:extraClrScheme>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eWI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1786</Words>
  <Application>Microsoft Office PowerPoint</Application>
  <PresentationFormat>On-screen Show (16:9)</PresentationFormat>
  <Paragraphs>145</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1_theWI PowerPoint slide master template</vt:lpstr>
      <vt:lpstr>PowerPoint Presentation</vt:lpstr>
      <vt:lpstr>Outline of presentation</vt:lpstr>
      <vt:lpstr>What is loneliness</vt:lpstr>
      <vt:lpstr>Who does it affect</vt:lpstr>
      <vt:lpstr>What are the consequences?</vt:lpstr>
      <vt:lpstr>How can loneliness be tackled? </vt:lpstr>
      <vt:lpstr>National responses to tackling loneliness </vt:lpstr>
      <vt:lpstr>How the WI could work on this resolution </vt:lpstr>
      <vt:lpstr>Arguments for the resolution</vt:lpstr>
      <vt:lpstr>Arguments against the resolution</vt:lpstr>
      <vt:lpstr>Further information</vt:lpstr>
    </vt:vector>
  </TitlesOfParts>
  <Company>NFWI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Le Roux-Marx</dc:creator>
  <cp:lastModifiedBy>Estelle Robinson</cp:lastModifiedBy>
  <cp:revision>69</cp:revision>
  <dcterms:created xsi:type="dcterms:W3CDTF">2016-07-06T12:34:46Z</dcterms:created>
  <dcterms:modified xsi:type="dcterms:W3CDTF">2016-11-01T15:15:18Z</dcterms:modified>
</cp:coreProperties>
</file>